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7" r:id="rId2"/>
    <p:sldId id="270" r:id="rId3"/>
    <p:sldId id="265" r:id="rId4"/>
    <p:sldId id="273" r:id="rId5"/>
    <p:sldId id="260" r:id="rId6"/>
    <p:sldId id="266" r:id="rId7"/>
    <p:sldId id="263" r:id="rId8"/>
    <p:sldId id="267" r:id="rId9"/>
    <p:sldId id="274" r:id="rId10"/>
    <p:sldId id="269" r:id="rId11"/>
  </p:sldIdLst>
  <p:sldSz cx="9144000" cy="6858000" type="screen4x3"/>
  <p:notesSz cx="6797675" cy="99266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72" y="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74CCD-D6B8-4489-A451-A53E926E5C7D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10061-8AA6-4D7B-8501-3AF878A2C78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89453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77080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702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97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7678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93594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1612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7126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149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43506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19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9427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5763D-2E36-44BA-B922-D653D796438A}" type="datetimeFigureOut">
              <a:rPr lang="pt-BR" smtClean="0"/>
              <a:t>24/07/2014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82F44-B8CC-421B-A195-677AEBC95F1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460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eadata.gov.br/" TargetMode="External"/><Relationship Id="rId2" Type="http://schemas.openxmlformats.org/officeDocument/2006/relationships/hyperlink" Target="http://www.ibge.gov.br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ecd.or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Relatório de Desenvolvimento Humano 2014</a:t>
            </a:r>
          </a:p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Mensagens Chave</a:t>
            </a:r>
            <a:endParaRPr lang="pt-BR" sz="3200" b="1" dirty="0">
              <a:solidFill>
                <a:srgbClr val="377BCD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108520" y="1308531"/>
            <a:ext cx="9144000" cy="48474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BR" sz="2400" dirty="0" smtClean="0"/>
              <a:t>As</a:t>
            </a:r>
            <a:r>
              <a:rPr lang="pt-BR" sz="2400" b="1" dirty="0" smtClean="0"/>
              <a:t> </a:t>
            </a:r>
            <a:r>
              <a:rPr lang="pt-BR" sz="2400" dirty="0" smtClean="0"/>
              <a:t>vulnerabilidades devem ser tratadas para que o desenvolvimento humano seja assegurado e para que o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progresso</a:t>
            </a:r>
            <a:r>
              <a:rPr lang="pt-BR" sz="2400" dirty="0" smtClean="0"/>
              <a:t> seja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sustentável</a:t>
            </a:r>
            <a:r>
              <a:rPr lang="pt-BR" sz="2400" dirty="0" smtClean="0"/>
              <a:t>.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BR" sz="2400" dirty="0" smtClean="0"/>
              <a:t>Todos devem ter acesso à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educação</a:t>
            </a:r>
            <a:r>
              <a:rPr lang="pt-BR" sz="2400" dirty="0" smtClean="0"/>
              <a:t>, à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saúde</a:t>
            </a:r>
            <a:r>
              <a:rPr lang="pt-BR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pt-BR" sz="2400" dirty="0" smtClean="0"/>
              <a:t>e a outros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serviços básicos</a:t>
            </a:r>
            <a:r>
              <a:rPr lang="pt-BR" sz="2400" dirty="0" smtClean="0"/>
              <a:t>. Colocar esse princípio da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universalidade</a:t>
            </a:r>
            <a:r>
              <a:rPr lang="pt-BR" sz="2400" dirty="0" smtClean="0"/>
              <a:t> em prática requer atenção dedicada e recursos, particularmente para os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pobres</a:t>
            </a:r>
            <a:r>
              <a:rPr lang="pt-BR" sz="2400" dirty="0" smtClean="0"/>
              <a:t> e outros grupos vulneráveis.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BR" sz="2400" dirty="0" smtClean="0"/>
              <a:t>Um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sistema de proteção social forte e universal </a:t>
            </a:r>
            <a:r>
              <a:rPr lang="pt-BR" sz="2400" dirty="0" smtClean="0"/>
              <a:t>aumenta não apenas a resiliência individual – ele também pode reforçar a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resiliência da economia como um todo</a:t>
            </a:r>
            <a:r>
              <a:rPr lang="pt-BR" sz="2400" dirty="0" smtClean="0"/>
              <a:t>.</a:t>
            </a:r>
          </a:p>
          <a:p>
            <a:pPr marL="342900" indent="-342900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pt-BR" sz="2400" dirty="0" smtClean="0"/>
              <a:t>O </a:t>
            </a: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pleno emprego deve ser um foco das políticas públicas </a:t>
            </a:r>
            <a:r>
              <a:rPr lang="pt-BR" sz="2400" dirty="0" smtClean="0"/>
              <a:t>para as sociedades em todos os níveis de desenvolvimento.</a:t>
            </a:r>
            <a:endParaRPr lang="pt-BR" sz="2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90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07504" y="179955"/>
            <a:ext cx="9036496" cy="584749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>
                <a:solidFill>
                  <a:srgbClr val="377BCD"/>
                </a:solidFill>
              </a:rPr>
              <a:t>Í</a:t>
            </a:r>
            <a:r>
              <a:rPr lang="pt-BR" sz="3200" b="1" dirty="0" smtClean="0">
                <a:solidFill>
                  <a:srgbClr val="377BCD"/>
                </a:solidFill>
              </a:rPr>
              <a:t>ndice de Pobreza Multidimensional</a:t>
            </a:r>
            <a:endParaRPr lang="pt-BR" sz="3200" b="1" dirty="0">
              <a:solidFill>
                <a:srgbClr val="377BCD"/>
              </a:solidFill>
            </a:endParaRPr>
          </a:p>
        </p:txBody>
      </p:sp>
      <p:cxnSp>
        <p:nvCxnSpPr>
          <p:cNvPr id="8" name="Conector reto 7"/>
          <p:cNvCxnSpPr/>
          <p:nvPr/>
        </p:nvCxnSpPr>
        <p:spPr>
          <a:xfrm>
            <a:off x="0" y="1052736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CaixaDeTexto 1"/>
          <p:cNvSpPr txBox="1"/>
          <p:nvPr/>
        </p:nvSpPr>
        <p:spPr>
          <a:xfrm>
            <a:off x="323528" y="1124744"/>
            <a:ext cx="8712968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900" dirty="0" smtClean="0"/>
              <a:t>Identifica </a:t>
            </a:r>
            <a:r>
              <a:rPr lang="pt-BR" sz="1900" dirty="0"/>
              <a:t>múltiplas privações usando </a:t>
            </a:r>
            <a:r>
              <a:rPr lang="pt-BR" sz="1900" dirty="0" smtClean="0"/>
              <a:t>três </a:t>
            </a:r>
            <a:r>
              <a:rPr lang="pt-BR" sz="1900" dirty="0"/>
              <a:t>dimensões com 10 </a:t>
            </a:r>
            <a:r>
              <a:rPr lang="pt-BR" sz="1900" dirty="0" smtClean="0"/>
              <a:t>indicadores ao todo:</a:t>
            </a:r>
            <a:endParaRPr lang="pt-BR" sz="1900" dirty="0"/>
          </a:p>
          <a:p>
            <a:endParaRPr lang="pt-BR" sz="1900" b="1" dirty="0" smtClean="0"/>
          </a:p>
          <a:p>
            <a:r>
              <a:rPr lang="pt-BR" sz="19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Educação </a:t>
            </a:r>
            <a:r>
              <a:rPr lang="pt-BR" sz="1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(33,3%)</a:t>
            </a:r>
            <a:endParaRPr lang="pt-BR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Escolaridade 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Frequência escolar </a:t>
            </a:r>
          </a:p>
          <a:p>
            <a:pPr>
              <a:spcBef>
                <a:spcPts val="600"/>
              </a:spcBef>
            </a:pPr>
            <a:r>
              <a:rPr lang="pt-BR" sz="1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Saúde (33,3%)</a:t>
            </a:r>
            <a:endParaRPr lang="pt-BR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6088" indent="-285750">
              <a:buFont typeface="Arial" panose="020B0604020202020204" pitchFamily="34" charset="0"/>
              <a:buChar char="•"/>
            </a:pPr>
            <a:r>
              <a:rPr lang="pt-BR" dirty="0"/>
              <a:t>Nutrição </a:t>
            </a:r>
          </a:p>
          <a:p>
            <a:pPr marL="446088" indent="-285750">
              <a:buFont typeface="Arial" panose="020B0604020202020204" pitchFamily="34" charset="0"/>
              <a:buChar char="•"/>
            </a:pPr>
            <a:r>
              <a:rPr lang="pt-BR" dirty="0"/>
              <a:t>Mortalidade infantil </a:t>
            </a:r>
          </a:p>
          <a:p>
            <a:pPr>
              <a:spcBef>
                <a:spcPts val="600"/>
              </a:spcBef>
            </a:pPr>
            <a:r>
              <a:rPr lang="pt-BR" sz="19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Padrão de vida (33,3%)</a:t>
            </a:r>
            <a:endParaRPr lang="pt-BR" sz="1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Eletricidade 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Água de beber 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Saneamento 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Combustível para cozinhar 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Viver em casa com chão de </a:t>
            </a:r>
            <a:r>
              <a:rPr lang="pt-BR" dirty="0" smtClean="0"/>
              <a:t>terra</a:t>
            </a:r>
          </a:p>
          <a:p>
            <a:pPr marL="446088" lvl="0" indent="-285750">
              <a:buFont typeface="Arial" panose="020B0604020202020204" pitchFamily="34" charset="0"/>
              <a:buChar char="•"/>
            </a:pPr>
            <a:r>
              <a:rPr lang="pt-BR" dirty="0"/>
              <a:t>Ativos (rádio, TV, </a:t>
            </a:r>
            <a:r>
              <a:rPr lang="pt-BR" dirty="0" smtClean="0"/>
              <a:t>telefone, bicicleta</a:t>
            </a:r>
            <a:r>
              <a:rPr lang="pt-BR" dirty="0"/>
              <a:t>, </a:t>
            </a:r>
            <a:r>
              <a:rPr lang="pt-BR" dirty="0" smtClean="0"/>
              <a:t>carro</a:t>
            </a:r>
            <a:r>
              <a:rPr lang="pt-BR" dirty="0"/>
              <a:t>, </a:t>
            </a:r>
            <a:r>
              <a:rPr lang="pt-PT" dirty="0" smtClean="0"/>
              <a:t>geladeira</a:t>
            </a:r>
            <a:r>
              <a:rPr lang="pt-PT" dirty="0"/>
              <a:t>, terra arável </a:t>
            </a:r>
            <a:r>
              <a:rPr lang="pt-PT" dirty="0" smtClean="0"/>
              <a:t>etc)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251520" y="5682952"/>
            <a:ext cx="86409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/>
              <a:t>A soma das privações nas três dimensões nos dá a pontuação de privações do domicílio. </a:t>
            </a:r>
          </a:p>
          <a:p>
            <a:pPr algn="ctr"/>
            <a:r>
              <a:rPr lang="pt-BR" b="1" dirty="0"/>
              <a:t>Se a pontuação for superior a 33,3%, o domicílio e todos que nele vivem são pobres.  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66493"/>
              </p:ext>
            </p:extLst>
          </p:nvPr>
        </p:nvGraphicFramePr>
        <p:xfrm>
          <a:off x="3845892" y="1988721"/>
          <a:ext cx="4254500" cy="25203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74900"/>
                <a:gridCol w="939800"/>
                <a:gridCol w="939800"/>
              </a:tblGrid>
              <a:tr h="450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pt-BR" sz="2000" dirty="0">
                        <a:effectLst/>
                        <a:latin typeface="+mn-lt"/>
                      </a:endParaRPr>
                    </a:p>
                  </a:txBody>
                  <a:tcPr marL="68580" marR="68580" marT="9525" marB="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2006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>2012</a:t>
                      </a:r>
                      <a:endParaRPr lang="pt-BR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b"/>
                </a:tc>
              </a:tr>
              <a:tr h="450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Pobreza </a:t>
                      </a:r>
                      <a:r>
                        <a:rPr lang="pt-BR" sz="2000" dirty="0" err="1">
                          <a:effectLst/>
                          <a:latin typeface="+mn-lt"/>
                        </a:rPr>
                        <a:t>multi-dimensional</a:t>
                      </a:r>
                      <a:r>
                        <a:rPr lang="pt-BR" sz="2000" dirty="0">
                          <a:effectLst/>
                          <a:latin typeface="+mn-lt"/>
                        </a:rPr>
                        <a:t> severa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0,7%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0,5%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450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>Pobreza multidimensional</a:t>
                      </a:r>
                      <a:endParaRPr lang="pt-BR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>4,0%</a:t>
                      </a:r>
                      <a:endParaRPr lang="pt-BR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3,1%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4504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>Perto da pobreza multidimensional</a:t>
                      </a:r>
                      <a:endParaRPr lang="pt-BR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>
                          <a:effectLst/>
                          <a:latin typeface="+mn-lt"/>
                        </a:rPr>
                        <a:t>11,2%</a:t>
                      </a:r>
                      <a:endParaRPr lang="pt-BR" sz="20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t-BR" sz="2000" dirty="0">
                          <a:effectLst/>
                          <a:latin typeface="+mn-lt"/>
                        </a:rPr>
                        <a:t>7,4%</a:t>
                      </a:r>
                      <a:endParaRPr lang="pt-BR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052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O Brasil no Relatório de Desenvolvimento </a:t>
            </a:r>
          </a:p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Humano 2014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0" y="1124744"/>
            <a:ext cx="9252520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</a:pPr>
            <a:r>
              <a:rPr lang="pt-B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 Brasil é citado no texto como exemplo de:</a:t>
            </a:r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dirty="0" smtClean="0"/>
              <a:t>Adoção </a:t>
            </a:r>
            <a:r>
              <a:rPr lang="pt-BR" sz="2100" dirty="0"/>
              <a:t>de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políticas voltadas à superação da pobreza</a:t>
            </a:r>
            <a:r>
              <a:rPr lang="pt-BR" sz="2100" dirty="0"/>
              <a:t>. </a:t>
            </a:r>
            <a:r>
              <a:rPr lang="pt-BR" sz="2100" dirty="0" smtClean="0"/>
              <a:t>(p.102</a:t>
            </a:r>
            <a:r>
              <a:rPr lang="pt-BR" sz="2100" dirty="0"/>
              <a:t>) </a:t>
            </a:r>
            <a:endParaRPr lang="pt-BR" sz="2100" dirty="0" smtClean="0"/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dirty="0"/>
              <a:t>Resposta à crise de 2008: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política de valorização do salário mínimo </a:t>
            </a:r>
            <a:r>
              <a:rPr lang="pt-BR" sz="2100" dirty="0"/>
              <a:t>amenizou </a:t>
            </a:r>
            <a:r>
              <a:rPr lang="pt-BR" sz="2100" dirty="0" smtClean="0"/>
              <a:t> </a:t>
            </a:r>
            <a:r>
              <a:rPr lang="pt-BR" sz="2100" dirty="0"/>
              <a:t>efeitos e contribuiu para aumentar os salários e a distribuição de renda. </a:t>
            </a:r>
            <a:r>
              <a:rPr lang="pt-BR" sz="2100" dirty="0" smtClean="0"/>
              <a:t>(p.95)</a:t>
            </a:r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Aumento na taxa de emprego combinado a redução da </a:t>
            </a: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informalidade. </a:t>
            </a:r>
            <a:r>
              <a:rPr lang="pt-BR" sz="2100" dirty="0" smtClean="0"/>
              <a:t>(p.68)</a:t>
            </a:r>
            <a:endParaRPr lang="pt-BR" sz="2100" dirty="0"/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dirty="0" smtClean="0"/>
              <a:t>Combinação virtuosa de </a:t>
            </a: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políticas públicas de curto e de longo prazo </a:t>
            </a:r>
            <a:r>
              <a:rPr lang="pt-BR" sz="2100" dirty="0" smtClean="0"/>
              <a:t>por meio das </a:t>
            </a:r>
            <a:r>
              <a:rPr lang="pt-BR" sz="2100" dirty="0"/>
              <a:t>transferências </a:t>
            </a:r>
            <a:r>
              <a:rPr lang="pt-BR" sz="2100" dirty="0" smtClean="0"/>
              <a:t>condicionadas do </a:t>
            </a: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Bolsa Família</a:t>
            </a:r>
            <a:r>
              <a:rPr lang="pt-BR" sz="2100" dirty="0" smtClean="0"/>
              <a:t>, promovendo </a:t>
            </a:r>
            <a:r>
              <a:rPr lang="pt-BR" sz="2100" dirty="0"/>
              <a:t>a situação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educacional</a:t>
            </a:r>
            <a:r>
              <a:rPr lang="pt-BR" sz="2100" dirty="0"/>
              <a:t> e de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saúde</a:t>
            </a:r>
            <a:r>
              <a:rPr lang="pt-BR" sz="2100" dirty="0"/>
              <a:t>, especialmente para os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mais jovens</a:t>
            </a:r>
            <a:r>
              <a:rPr lang="pt-BR" sz="2100" dirty="0"/>
              <a:t>, </a:t>
            </a:r>
            <a:r>
              <a:rPr lang="pt-BR" sz="2100" dirty="0" smtClean="0"/>
              <a:t>e contribuindo para o aumento da </a:t>
            </a: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resiliência das pessoas e da economia</a:t>
            </a:r>
            <a:r>
              <a:rPr lang="pt-BR" sz="2100" dirty="0" smtClean="0"/>
              <a:t>. (p.83, 85, 99) </a:t>
            </a:r>
            <a:endParaRPr lang="pt-BR" sz="2100" dirty="0"/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dirty="0" smtClean="0"/>
              <a:t>Desenho institucional que maximiza resultados do Bolsa Família. (p.88)</a:t>
            </a:r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Aumento </a:t>
            </a:r>
            <a:r>
              <a:rPr lang="pt-BR" sz="2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do consumo dos mais pobres.</a:t>
            </a:r>
            <a:r>
              <a:rPr lang="pt-BR" sz="2100" dirty="0"/>
              <a:t> </a:t>
            </a:r>
            <a:r>
              <a:rPr lang="pt-BR" sz="2100" dirty="0" smtClean="0"/>
              <a:t>(p.39 </a:t>
            </a:r>
            <a:r>
              <a:rPr lang="pt-BR" sz="2100" dirty="0"/>
              <a:t>e 41)</a:t>
            </a:r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dirty="0" smtClean="0"/>
              <a:t>Adoção de </a:t>
            </a: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políticas de ação afirmativa </a:t>
            </a:r>
            <a:r>
              <a:rPr lang="pt-BR" sz="2100" dirty="0" smtClean="0"/>
              <a:t>(p.103)</a:t>
            </a:r>
          </a:p>
          <a:p>
            <a:pPr marL="263525" indent="-263525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sz="21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Ação coletiva e engajamento político no nível local </a:t>
            </a:r>
            <a:r>
              <a:rPr lang="pt-BR" sz="2100" dirty="0" smtClean="0"/>
              <a:t>(p.105-106)</a:t>
            </a:r>
            <a:endParaRPr lang="pt-BR" sz="2100" dirty="0"/>
          </a:p>
        </p:txBody>
      </p:sp>
    </p:spTree>
    <p:extLst>
      <p:ext uri="{BB962C8B-B14F-4D97-AF65-F5344CB8AC3E}">
        <p14:creationId xmlns:p14="http://schemas.microsoft.com/office/powerpoint/2010/main" val="21804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Crescimento contínuo do </a:t>
            </a:r>
          </a:p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IDH do Brasil em todos os indicadores</a:t>
            </a:r>
            <a:endParaRPr lang="pt-BR" sz="3200" b="1" dirty="0">
              <a:solidFill>
                <a:srgbClr val="377BCD"/>
              </a:solidFill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371626"/>
              </p:ext>
            </p:extLst>
          </p:nvPr>
        </p:nvGraphicFramePr>
        <p:xfrm>
          <a:off x="107505" y="2348880"/>
          <a:ext cx="8784977" cy="41711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3133"/>
                <a:gridCol w="1665871"/>
                <a:gridCol w="1650615"/>
                <a:gridCol w="1585526"/>
                <a:gridCol w="1723841"/>
                <a:gridCol w="89599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Ano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Esperança de vida ao nascer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Anos esperados de escolaridade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</a:rPr>
                        <a:t>Média </a:t>
                      </a:r>
                      <a:endParaRPr lang="pt-BR" sz="2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</a:rPr>
                        <a:t>de </a:t>
                      </a:r>
                      <a:r>
                        <a:rPr lang="pt-BR" sz="2000" dirty="0">
                          <a:effectLst/>
                        </a:rPr>
                        <a:t>anos </a:t>
                      </a:r>
                      <a:r>
                        <a:rPr lang="pt-BR" sz="2000" dirty="0" smtClean="0">
                          <a:effectLst/>
                        </a:rPr>
                        <a:t>de </a:t>
                      </a:r>
                      <a:r>
                        <a:rPr lang="pt-BR" sz="2000" dirty="0">
                          <a:effectLst/>
                        </a:rPr>
                        <a:t>estudo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RNB </a:t>
                      </a:r>
                      <a:r>
                        <a:rPr lang="en-US" sz="2000" i="1" dirty="0">
                          <a:effectLst/>
                        </a:rPr>
                        <a:t>per capita </a:t>
                      </a:r>
                      <a:endParaRPr lang="pt-BR" sz="2000" i="1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(2011 PPP US$)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IDH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1980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62,7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9,9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2,6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9.154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0,545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1990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66,5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12,2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3,8</a:t>
                      </a:r>
                      <a:endParaRPr lang="pt-BR" sz="2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9.740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0,612</a:t>
                      </a:r>
                      <a:endParaRPr lang="pt-BR" sz="2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2000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70,3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14,3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5,6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10.722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0,682</a:t>
                      </a:r>
                      <a:endParaRPr lang="pt-BR" sz="20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73,1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15,2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13.794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0,739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2011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73,4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14.031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0,740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2012</a:t>
                      </a:r>
                      <a:endParaRPr lang="pt-B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73,7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15,2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7,2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14.081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0,742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2013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73,9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15,2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7,2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14.275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0,744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Variação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2013-1980</a:t>
                      </a:r>
                      <a:endParaRPr lang="pt-B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17,9%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53,5%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176,9%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55,9%</a:t>
                      </a:r>
                      <a:endParaRPr lang="pt-BR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1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36,5%</a:t>
                      </a:r>
                      <a:endParaRPr lang="pt-BR" sz="21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6" name="CaixaDeTexto 5"/>
          <p:cNvSpPr txBox="1"/>
          <p:nvPr/>
        </p:nvSpPr>
        <p:spPr>
          <a:xfrm>
            <a:off x="3059832" y="4471952"/>
            <a:ext cx="1656184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7" name="CaixaDeTexto 6"/>
          <p:cNvSpPr txBox="1"/>
          <p:nvPr/>
        </p:nvSpPr>
        <p:spPr>
          <a:xfrm>
            <a:off x="4716016" y="4471952"/>
            <a:ext cx="1656184" cy="147732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pt-BR" dirty="0"/>
          </a:p>
          <a:p>
            <a:endParaRPr lang="pt-BR" dirty="0" smtClean="0"/>
          </a:p>
          <a:p>
            <a:endParaRPr lang="pt-BR" dirty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1907704" y="1268760"/>
            <a:ext cx="5400600" cy="9144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 IDH do Brasil cresceu </a:t>
            </a:r>
            <a:r>
              <a:rPr lang="pt-BR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36,5%</a:t>
            </a:r>
            <a:r>
              <a:rPr lang="pt-BR" sz="2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desde 1980. </a:t>
            </a:r>
          </a:p>
          <a:p>
            <a:pPr algn="ctr">
              <a:spcAft>
                <a:spcPts val="1200"/>
              </a:spcAft>
            </a:pP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Uma </a:t>
            </a:r>
            <a:r>
              <a:rPr lang="pt-BR" sz="2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média de 0,95% ao ano</a:t>
            </a:r>
            <a:r>
              <a:rPr lang="pt-BR" sz="2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107504" y="6525344"/>
            <a:ext cx="320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Fonte:  RDH 2014. Elaboração: MDS.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98710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35496" y="47552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>
                <a:solidFill>
                  <a:srgbClr val="377BCD"/>
                </a:solidFill>
              </a:rPr>
              <a:t>Embora haja avanços na utilização de dados </a:t>
            </a:r>
            <a:endParaRPr lang="pt-BR" sz="3200" b="1" dirty="0" smtClean="0">
              <a:solidFill>
                <a:srgbClr val="377BCD"/>
              </a:solidFill>
            </a:endParaRPr>
          </a:p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mais </a:t>
            </a:r>
            <a:r>
              <a:rPr lang="pt-BR" sz="3200" b="1" dirty="0">
                <a:solidFill>
                  <a:srgbClr val="377BCD"/>
                </a:solidFill>
              </a:rPr>
              <a:t>consistentes no relatório, </a:t>
            </a:r>
            <a:r>
              <a:rPr lang="pt-BR" sz="3200" b="1" dirty="0" smtClean="0">
                <a:solidFill>
                  <a:srgbClr val="377BCD"/>
                </a:solidFill>
              </a:rPr>
              <a:t>persistem:</a:t>
            </a:r>
            <a:endParaRPr lang="pt-BR" sz="3200" dirty="0" smtClean="0"/>
          </a:p>
        </p:txBody>
      </p:sp>
      <p:sp>
        <p:nvSpPr>
          <p:cNvPr id="2" name="CaixaDeTexto 1"/>
          <p:cNvSpPr txBox="1"/>
          <p:nvPr/>
        </p:nvSpPr>
        <p:spPr>
          <a:xfrm>
            <a:off x="395536" y="1875016"/>
            <a:ext cx="8352928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BR" sz="2800" dirty="0" smtClean="0"/>
              <a:t>o uso de dados não atualizados ou não oficiais (esperança de vida e média de anos de estudo)</a:t>
            </a:r>
          </a:p>
          <a:p>
            <a:pPr marL="457200" indent="-4572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pt-BR" sz="2800" dirty="0" smtClean="0"/>
              <a:t>diferentes tratamentos na compatibilização das séries históricas dos países (anos esperados de escolaridade)</a:t>
            </a:r>
          </a:p>
        </p:txBody>
      </p:sp>
    </p:spTree>
    <p:extLst>
      <p:ext uri="{BB962C8B-B14F-4D97-AF65-F5344CB8AC3E}">
        <p14:creationId xmlns:p14="http://schemas.microsoft.com/office/powerpoint/2010/main" val="2052488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411760" y="44624"/>
            <a:ext cx="3384376" cy="4308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IDH publicado no RDH 2014        </a:t>
            </a:r>
            <a:endParaRPr lang="pt-BR" sz="22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2195736" y="3429000"/>
            <a:ext cx="4464496" cy="43088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2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IDH com os indicadores atualizados</a:t>
            </a:r>
          </a:p>
        </p:txBody>
      </p:sp>
      <p:graphicFrame>
        <p:nvGraphicFramePr>
          <p:cNvPr id="14" name="Tabe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1742505"/>
              </p:ext>
            </p:extLst>
          </p:nvPr>
        </p:nvGraphicFramePr>
        <p:xfrm>
          <a:off x="251520" y="3861048"/>
          <a:ext cx="7848872" cy="2909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96150"/>
                <a:gridCol w="2820474"/>
                <a:gridCol w="1368152"/>
                <a:gridCol w="8640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</a:rPr>
                        <a:t>Dimensões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Indicadores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</a:rPr>
                        <a:t>RDH </a:t>
                      </a:r>
                      <a:r>
                        <a:rPr lang="pt-BR" sz="2200" dirty="0">
                          <a:effectLst/>
                        </a:rPr>
                        <a:t>2014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</a:rPr>
                        <a:t>IDH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Saúde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(vida longa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 saudável)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Esperança de vida ao nascer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74,8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0,764</a:t>
                      </a:r>
                      <a:endParaRPr lang="pt-BR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Acesso ao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conhecimento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Anos </a:t>
                      </a: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esperados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 escolaridade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16,3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Média de anos de estudo da população adulta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7,6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Padrão </a:t>
                      </a:r>
                      <a:r>
                        <a:rPr lang="pt-BR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 </a:t>
                      </a: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vida decente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Renda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Nacional Bruta </a:t>
                      </a:r>
                      <a:r>
                        <a:rPr lang="pt-BR" sz="180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 capita 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em $ PPP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14.275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Rectangle 12"/>
          <p:cNvSpPr/>
          <p:nvPr/>
        </p:nvSpPr>
        <p:spPr>
          <a:xfrm>
            <a:off x="6588224" y="5733256"/>
            <a:ext cx="648072" cy="50405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2"/>
          <p:cNvSpPr/>
          <p:nvPr/>
        </p:nvSpPr>
        <p:spPr>
          <a:xfrm>
            <a:off x="6588224" y="4437112"/>
            <a:ext cx="648072" cy="50405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aixaDeTexto 17"/>
          <p:cNvSpPr txBox="1"/>
          <p:nvPr/>
        </p:nvSpPr>
        <p:spPr>
          <a:xfrm rot="19902068">
            <a:off x="8050329" y="4802911"/>
            <a:ext cx="76376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800" dirty="0" smtClean="0"/>
              <a:t>67º</a:t>
            </a:r>
            <a:endParaRPr lang="pt-BR" sz="2800" dirty="0"/>
          </a:p>
        </p:txBody>
      </p:sp>
      <p:graphicFrame>
        <p:nvGraphicFramePr>
          <p:cNvPr id="19" name="Tabe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3500134"/>
              </p:ext>
            </p:extLst>
          </p:nvPr>
        </p:nvGraphicFramePr>
        <p:xfrm>
          <a:off x="323527" y="476672"/>
          <a:ext cx="7776865" cy="29093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19402"/>
                <a:gridCol w="3010813"/>
                <a:gridCol w="1382554"/>
                <a:gridCol w="86409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</a:rPr>
                        <a:t>Dimensões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Indicadores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 smtClean="0">
                          <a:effectLst/>
                        </a:rPr>
                        <a:t>RDH </a:t>
                      </a:r>
                      <a:r>
                        <a:rPr lang="pt-BR" sz="2200" dirty="0">
                          <a:effectLst/>
                        </a:rPr>
                        <a:t>2014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200" dirty="0">
                          <a:effectLst/>
                        </a:rPr>
                        <a:t>IDH</a:t>
                      </a:r>
                      <a:endParaRPr lang="pt-BR" sz="2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Saúde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(vida longa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e saudável)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Esperança de vida ao nascer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73,9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0,744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Acesso ao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conhecimento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Anos </a:t>
                      </a: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esperados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 escolaridade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15,2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Média de anos de estudo da população adulta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7,2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Padrão </a:t>
                      </a:r>
                      <a:r>
                        <a:rPr lang="pt-BR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de </a:t>
                      </a: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vida decente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Renda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Nacional Bruta </a:t>
                      </a:r>
                      <a:r>
                        <a:rPr lang="pt-BR" sz="1800" i="1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per capita </a:t>
                      </a:r>
                      <a:r>
                        <a:rPr lang="pt-BR" sz="1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em $ PPP</a:t>
                      </a:r>
                      <a:endParaRPr lang="pt-BR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24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14.275</a:t>
                      </a:r>
                      <a:endParaRPr lang="pt-BR" sz="24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" name="CaixaDeTexto 19"/>
          <p:cNvSpPr txBox="1"/>
          <p:nvPr/>
        </p:nvSpPr>
        <p:spPr>
          <a:xfrm rot="19902068">
            <a:off x="7965117" y="1384524"/>
            <a:ext cx="777812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pt-BR" sz="2800" dirty="0" smtClean="0"/>
              <a:t>79º</a:t>
            </a:r>
            <a:endParaRPr lang="pt-BR" sz="2800" dirty="0"/>
          </a:p>
        </p:txBody>
      </p:sp>
      <p:sp>
        <p:nvSpPr>
          <p:cNvPr id="11" name="Rectangle 12"/>
          <p:cNvSpPr/>
          <p:nvPr/>
        </p:nvSpPr>
        <p:spPr>
          <a:xfrm>
            <a:off x="6516216" y="5085184"/>
            <a:ext cx="720080" cy="50405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4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8" grpId="0" animBg="1"/>
      <p:bldP spid="2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0" y="261511"/>
            <a:ext cx="9144000" cy="557075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200" b="1" dirty="0">
                <a:solidFill>
                  <a:srgbClr val="377BCD"/>
                </a:solidFill>
              </a:rPr>
              <a:t>Esperança de vida ao nascer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relatório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é referente 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2010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 indicador usado no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recálculo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é referente a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2013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pt-B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pt-BR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200" b="1" dirty="0">
                <a:solidFill>
                  <a:srgbClr val="377BCD"/>
                </a:solidFill>
              </a:rPr>
              <a:t>Anos esperados de escolaridade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relatório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é referente a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2012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relatório desconsidera matrículas de crianças de 5 anos que estão na pré-escola e de adultos de 40 anos ou mais que frequentam o ensino fundamental e o médio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 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recálculo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representa 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melhor a 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realidade 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brasileira, porque a OCDE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não exclui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os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dois grupos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mencionados acima 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do 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cálculo do indicador. 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endParaRPr lang="pt-BR" sz="2000" b="1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pt-BR" sz="2200" b="1" dirty="0">
                <a:solidFill>
                  <a:srgbClr val="377BCD"/>
                </a:solidFill>
              </a:rPr>
              <a:t>Média de anos de estudo da população de 25 anos ou mais</a:t>
            </a: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 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relatório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é referente a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2009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pt-B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696913" indent="-342900">
              <a:buFont typeface="Arial" panose="020B0604020202020204" pitchFamily="34" charset="0"/>
              <a:buChar char="•"/>
            </a:pP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 indicador usado no </a:t>
            </a:r>
            <a:r>
              <a:rPr lang="pt-BR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recálculo</a:t>
            </a:r>
            <a:r>
              <a:rPr lang="pt-B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é referente a </a:t>
            </a:r>
            <a:r>
              <a:rPr lang="pt-BR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2012</a:t>
            </a:r>
            <a:r>
              <a:rPr lang="pt-B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. </a:t>
            </a:r>
            <a:endParaRPr lang="pt-BR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187624" y="1321604"/>
            <a:ext cx="70567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indent="354013"/>
            <a:r>
              <a:rPr lang="pt-BR" sz="1400" dirty="0" smtClean="0"/>
              <a:t>Fonte: </a:t>
            </a:r>
            <a:r>
              <a:rPr lang="pt-BR" sz="1400" dirty="0"/>
              <a:t>IBGE, </a:t>
            </a:r>
            <a:r>
              <a:rPr lang="pt-BR" sz="1400" i="1" dirty="0"/>
              <a:t>Projeção da População do Brasil por sexo e idade: 2000-2060 </a:t>
            </a:r>
          </a:p>
          <a:p>
            <a:pPr indent="354013"/>
            <a:r>
              <a:rPr lang="pt-BR" sz="1400" dirty="0"/>
              <a:t>Disponível em </a:t>
            </a:r>
            <a:r>
              <a:rPr lang="pt-BR" sz="1400" dirty="0">
                <a:hlinkClick r:id="rId2"/>
              </a:rPr>
              <a:t>www.ibge.gov.br</a:t>
            </a:r>
            <a:endParaRPr lang="pt-BR" sz="1400" dirty="0"/>
          </a:p>
        </p:txBody>
      </p:sp>
      <p:sp>
        <p:nvSpPr>
          <p:cNvPr id="4" name="Retângulo 3"/>
          <p:cNvSpPr/>
          <p:nvPr/>
        </p:nvSpPr>
        <p:spPr>
          <a:xfrm>
            <a:off x="1187624" y="6074132"/>
            <a:ext cx="70567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54013"/>
            <a:r>
              <a:rPr lang="pt-BR" sz="1400" dirty="0" smtClean="0"/>
              <a:t>Fonte: IBGE</a:t>
            </a:r>
            <a:r>
              <a:rPr lang="pt-BR" sz="1400" dirty="0"/>
              <a:t>, </a:t>
            </a:r>
            <a:r>
              <a:rPr lang="pt-BR" sz="1400" i="1" dirty="0"/>
              <a:t>Pesquisa Nacional por Amostra de </a:t>
            </a:r>
            <a:r>
              <a:rPr lang="pt-BR" sz="1400" i="1" dirty="0" smtClean="0"/>
              <a:t>Domicílios 2012</a:t>
            </a:r>
            <a:r>
              <a:rPr lang="pt-BR" sz="1400" dirty="0" smtClean="0"/>
              <a:t>. Elaboração</a:t>
            </a:r>
            <a:r>
              <a:rPr lang="pt-BR" sz="1400" dirty="0"/>
              <a:t>: IPEA </a:t>
            </a:r>
          </a:p>
          <a:p>
            <a:pPr indent="354013"/>
            <a:r>
              <a:rPr lang="pt-BR" sz="1400" dirty="0"/>
              <a:t>Disponível em </a:t>
            </a:r>
            <a:r>
              <a:rPr lang="pt-BR" sz="1400" dirty="0">
                <a:hlinkClick r:id="rId3"/>
              </a:rPr>
              <a:t>www.ipeadata.gov.br</a:t>
            </a:r>
            <a:endParaRPr lang="pt-BR" sz="1400" dirty="0"/>
          </a:p>
        </p:txBody>
      </p:sp>
      <p:sp>
        <p:nvSpPr>
          <p:cNvPr id="7" name="Retângulo 6"/>
          <p:cNvSpPr/>
          <p:nvPr/>
        </p:nvSpPr>
        <p:spPr>
          <a:xfrm>
            <a:off x="1187624" y="4149080"/>
            <a:ext cx="7056784" cy="5232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54013"/>
            <a:r>
              <a:rPr lang="pt-BR" sz="1400" dirty="0" smtClean="0"/>
              <a:t>Fonte recálculo: </a:t>
            </a:r>
            <a:r>
              <a:rPr lang="pt-BR" sz="1400" dirty="0"/>
              <a:t>OCDE, </a:t>
            </a:r>
            <a:r>
              <a:rPr lang="pt-BR" sz="1400" i="1" dirty="0" err="1"/>
              <a:t>Education</a:t>
            </a:r>
            <a:r>
              <a:rPr lang="pt-BR" sz="1400" i="1" dirty="0"/>
              <a:t> </a:t>
            </a:r>
            <a:r>
              <a:rPr lang="pt-BR" sz="1400" i="1" dirty="0" err="1"/>
              <a:t>at</a:t>
            </a:r>
            <a:r>
              <a:rPr lang="pt-BR" sz="1400" i="1" dirty="0"/>
              <a:t> a </a:t>
            </a:r>
            <a:r>
              <a:rPr lang="pt-BR" sz="1400" i="1" dirty="0" err="1"/>
              <a:t>Glance</a:t>
            </a:r>
            <a:r>
              <a:rPr lang="pt-BR" sz="1400" i="1" dirty="0"/>
              <a:t>: OECD </a:t>
            </a:r>
            <a:r>
              <a:rPr lang="pt-BR" sz="1400" i="1" dirty="0" err="1"/>
              <a:t>Indicators</a:t>
            </a:r>
            <a:r>
              <a:rPr lang="pt-BR" sz="1400" i="1" dirty="0"/>
              <a:t>, 2013 </a:t>
            </a:r>
          </a:p>
          <a:p>
            <a:pPr indent="354013"/>
            <a:r>
              <a:rPr lang="pt-BR" sz="1400" dirty="0"/>
              <a:t>Disponível em </a:t>
            </a:r>
            <a:r>
              <a:rPr lang="pt-BR" sz="1400" dirty="0">
                <a:hlinkClick r:id="rId4"/>
              </a:rPr>
              <a:t>www.oecd.org</a:t>
            </a:r>
            <a:endParaRPr lang="pt-BR" sz="1400" dirty="0"/>
          </a:p>
        </p:txBody>
      </p:sp>
    </p:spTree>
    <p:extLst>
      <p:ext uri="{BB962C8B-B14F-4D97-AF65-F5344CB8AC3E}">
        <p14:creationId xmlns:p14="http://schemas.microsoft.com/office/powerpoint/2010/main" val="70189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" name="Retângulo 4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O Brasil vem atuando fortemente </a:t>
            </a:r>
          </a:p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para a redução da desigualdade</a:t>
            </a:r>
            <a:endParaRPr lang="pt-BR" sz="3200" b="1" dirty="0">
              <a:solidFill>
                <a:srgbClr val="377BCD"/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395536" y="1396508"/>
            <a:ext cx="8748464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pt-BR" sz="2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O ajuste do IDH do Brasil em razão da desigualdade vem caindo: </a:t>
            </a:r>
          </a:p>
          <a:p>
            <a:pPr marL="720725" indent="-366713">
              <a:buFont typeface="Arial" panose="020B0604020202020204" pitchFamily="34" charset="0"/>
              <a:buChar char="•"/>
            </a:pPr>
            <a:r>
              <a:rPr lang="pt-BR" sz="2400" dirty="0" smtClean="0"/>
              <a:t>29,6% em 2006</a:t>
            </a:r>
          </a:p>
          <a:p>
            <a:pPr marL="720725" indent="-366713">
              <a:buFont typeface="Arial" panose="020B0604020202020204" pitchFamily="34" charset="0"/>
              <a:buChar char="•"/>
            </a:pPr>
            <a:r>
              <a:rPr lang="pt-BR" sz="2400" dirty="0" smtClean="0"/>
              <a:t>27,7% em 2009</a:t>
            </a:r>
          </a:p>
          <a:p>
            <a:pPr marL="720725" indent="-366713">
              <a:buFont typeface="Arial" panose="020B0604020202020204" pitchFamily="34" charset="0"/>
              <a:buChar char="•"/>
            </a:pPr>
            <a:r>
              <a:rPr lang="pt-BR" sz="2400" dirty="0" smtClean="0"/>
              <a:t>27,2</a:t>
            </a:r>
            <a:r>
              <a:rPr lang="pt-BR" sz="2400" dirty="0"/>
              <a:t>% em </a:t>
            </a:r>
            <a:r>
              <a:rPr lang="pt-BR" sz="2400" dirty="0" smtClean="0"/>
              <a:t>2011</a:t>
            </a:r>
            <a:endParaRPr lang="pt-BR" sz="2400" dirty="0"/>
          </a:p>
          <a:p>
            <a:pPr marL="720725" indent="-366713">
              <a:buFont typeface="Arial" panose="020B0604020202020204" pitchFamily="34" charset="0"/>
              <a:buChar char="•"/>
            </a:pPr>
            <a:r>
              <a:rPr lang="pt-BR" sz="2400" dirty="0"/>
              <a:t>27,0% em 2013  </a:t>
            </a:r>
          </a:p>
          <a:p>
            <a:endParaRPr lang="pt-BR" sz="2400" dirty="0" smtClean="0"/>
          </a:p>
          <a:p>
            <a:pPr>
              <a:spcAft>
                <a:spcPts val="1200"/>
              </a:spcAft>
            </a:pPr>
            <a:r>
              <a:rPr lang="pt-BR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Algumas das políticas brasileiras para redução da pobreza e das desigualdades são:</a:t>
            </a:r>
          </a:p>
          <a:p>
            <a:pPr marL="720725" indent="-366713">
              <a:buFont typeface="Wingdings" panose="05000000000000000000" pitchFamily="2" charset="2"/>
              <a:buChar char="ü"/>
            </a:pPr>
            <a:r>
              <a:rPr lang="pt-BR" sz="2400" dirty="0"/>
              <a:t>Brasil sem Miséria</a:t>
            </a:r>
          </a:p>
          <a:p>
            <a:pPr marL="720725" indent="-366713">
              <a:buFont typeface="Wingdings" panose="05000000000000000000" pitchFamily="2" charset="2"/>
              <a:buChar char="ü"/>
            </a:pPr>
            <a:r>
              <a:rPr lang="pt-BR" sz="2400" dirty="0"/>
              <a:t>Política de valorização do salário mínimo</a:t>
            </a:r>
          </a:p>
          <a:p>
            <a:pPr marL="720725" indent="-366713">
              <a:buFont typeface="Wingdings" panose="05000000000000000000" pitchFamily="2" charset="2"/>
              <a:buChar char="ü"/>
            </a:pPr>
            <a:r>
              <a:rPr lang="pt-BR" sz="2400" dirty="0"/>
              <a:t>Incentivo à formalização do trabalho e à geração de </a:t>
            </a:r>
            <a:r>
              <a:rPr lang="pt-BR" sz="2400" dirty="0" smtClean="0"/>
              <a:t>emprego</a:t>
            </a:r>
          </a:p>
          <a:p>
            <a:pPr marL="720725" indent="-366713">
              <a:buFont typeface="Wingdings" panose="05000000000000000000" pitchFamily="2" charset="2"/>
              <a:buChar char="ü"/>
            </a:pPr>
            <a:r>
              <a:rPr lang="pt-BR" sz="2400" dirty="0" smtClean="0"/>
              <a:t>Apoio à agricultura familiar</a:t>
            </a:r>
          </a:p>
          <a:p>
            <a:pPr marL="720725" indent="-366713">
              <a:buFont typeface="Wingdings" panose="05000000000000000000" pitchFamily="2" charset="2"/>
              <a:buChar char="ü"/>
            </a:pPr>
            <a:r>
              <a:rPr lang="pt-BR" sz="2400" dirty="0" smtClean="0"/>
              <a:t>Sistema </a:t>
            </a:r>
            <a:r>
              <a:rPr lang="pt-BR" sz="2400" dirty="0"/>
              <a:t>de </a:t>
            </a:r>
            <a:r>
              <a:rPr lang="pt-BR" sz="2400" dirty="0" smtClean="0"/>
              <a:t>quotas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45088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Conector reto 18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4" y="1268760"/>
            <a:ext cx="8874744" cy="5554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tângulo 4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 smtClean="0">
                <a:solidFill>
                  <a:srgbClr val="377BCD"/>
                </a:solidFill>
              </a:rPr>
              <a:t>O Brasil vivencia uma combinação virtuosa de crescimento com redução da desigualdade</a:t>
            </a:r>
            <a:endParaRPr lang="pt-BR" sz="3200" b="1" dirty="0">
              <a:solidFill>
                <a:srgbClr val="377BC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50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87" y="2137521"/>
            <a:ext cx="8497245" cy="3811759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64" y="5973628"/>
            <a:ext cx="8668088" cy="170844"/>
          </a:xfrm>
          <a:prstGeom prst="rect">
            <a:avLst/>
          </a:prstGeom>
        </p:spPr>
      </p:pic>
      <p:sp>
        <p:nvSpPr>
          <p:cNvPr id="10" name="CaixaDeTexto 9"/>
          <p:cNvSpPr txBox="1"/>
          <p:nvPr/>
        </p:nvSpPr>
        <p:spPr>
          <a:xfrm>
            <a:off x="1979712" y="6215826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>
                <a:ea typeface="Adobe Gothic Std B" pitchFamily="34" charset="-128"/>
                <a:cs typeface="Gotham Light" pitchFamily="2" charset="0"/>
              </a:rPr>
              <a:t>Vigésimos de renda domiciliar </a:t>
            </a:r>
            <a:r>
              <a:rPr lang="pt-BR" sz="1600" i="1" dirty="0" smtClean="0">
                <a:ea typeface="Adobe Gothic Std B" pitchFamily="34" charset="-128"/>
                <a:cs typeface="Gotham Light" pitchFamily="2" charset="0"/>
              </a:rPr>
              <a:t>per capita</a:t>
            </a:r>
            <a:endParaRPr lang="pt-BR" sz="1600" i="1" dirty="0">
              <a:ea typeface="Adobe Gothic Std B" pitchFamily="34" charset="-128"/>
              <a:cs typeface="Gotham Light" pitchFamily="2" charset="0"/>
            </a:endParaRPr>
          </a:p>
        </p:txBody>
      </p:sp>
      <p:grpSp>
        <p:nvGrpSpPr>
          <p:cNvPr id="31" name="Grupo 30"/>
          <p:cNvGrpSpPr/>
          <p:nvPr/>
        </p:nvGrpSpPr>
        <p:grpSpPr>
          <a:xfrm>
            <a:off x="107504" y="1671190"/>
            <a:ext cx="8928992" cy="3176484"/>
            <a:chOff x="35496" y="1116612"/>
            <a:chExt cx="8928992" cy="3176484"/>
          </a:xfrm>
        </p:grpSpPr>
        <p:sp>
          <p:nvSpPr>
            <p:cNvPr id="11" name="CaixaDeTexto 10"/>
            <p:cNvSpPr txBox="1"/>
            <p:nvPr/>
          </p:nvSpPr>
          <p:spPr>
            <a:xfrm>
              <a:off x="35496" y="1116612"/>
              <a:ext cx="792088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b="1" dirty="0" smtClean="0">
                  <a:ea typeface="Adobe Gothic Std B" pitchFamily="34" charset="-128"/>
                  <a:cs typeface="Gotham Light" pitchFamily="2" charset="0"/>
                </a:rPr>
                <a:t>20,1</a:t>
              </a:r>
              <a:endParaRPr lang="pt-BR" sz="2000" b="1" dirty="0"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2" name="CaixaDeTexto 11"/>
            <p:cNvSpPr txBox="1"/>
            <p:nvPr/>
          </p:nvSpPr>
          <p:spPr>
            <a:xfrm>
              <a:off x="539552" y="2687696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ea typeface="Adobe Gothic Std B" pitchFamily="34" charset="-128"/>
                  <a:cs typeface="Gotham Light" pitchFamily="2" charset="0"/>
                </a:rPr>
                <a:t>12,0</a:t>
              </a:r>
              <a:endParaRPr lang="pt-BR" sz="1400" dirty="0"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3" name="CaixaDeTexto 12"/>
            <p:cNvSpPr txBox="1"/>
            <p:nvPr/>
          </p:nvSpPr>
          <p:spPr>
            <a:xfrm>
              <a:off x="971600" y="2900054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11,0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4" name="CaixaDeTexto 13"/>
            <p:cNvSpPr txBox="1"/>
            <p:nvPr/>
          </p:nvSpPr>
          <p:spPr>
            <a:xfrm>
              <a:off x="1403648" y="3115196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10,0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5" name="CaixaDeTexto 14"/>
            <p:cNvSpPr txBox="1"/>
            <p:nvPr/>
          </p:nvSpPr>
          <p:spPr>
            <a:xfrm>
              <a:off x="1835696" y="3238608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9,6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6" name="CaixaDeTexto 15"/>
            <p:cNvSpPr txBox="1"/>
            <p:nvPr/>
          </p:nvSpPr>
          <p:spPr>
            <a:xfrm>
              <a:off x="2267744" y="3337247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9,1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7" name="CaixaDeTexto 16"/>
            <p:cNvSpPr txBox="1"/>
            <p:nvPr/>
          </p:nvSpPr>
          <p:spPr>
            <a:xfrm>
              <a:off x="2699792" y="3353588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9,0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8" name="CaixaDeTexto 17"/>
            <p:cNvSpPr txBox="1"/>
            <p:nvPr/>
          </p:nvSpPr>
          <p:spPr>
            <a:xfrm>
              <a:off x="3131840" y="3404110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8,9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19" name="CaixaDeTexto 18"/>
            <p:cNvSpPr txBox="1"/>
            <p:nvPr/>
          </p:nvSpPr>
          <p:spPr>
            <a:xfrm>
              <a:off x="3563888" y="3353588"/>
              <a:ext cx="7200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9,0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0" name="CaixaDeTexto 19"/>
            <p:cNvSpPr txBox="1"/>
            <p:nvPr/>
          </p:nvSpPr>
          <p:spPr>
            <a:xfrm>
              <a:off x="4067944" y="345387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8,4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1" name="CaixaDeTexto 20"/>
            <p:cNvSpPr txBox="1"/>
            <p:nvPr/>
          </p:nvSpPr>
          <p:spPr>
            <a:xfrm>
              <a:off x="4499992" y="3453874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8,4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2" name="CaixaDeTexto 21"/>
            <p:cNvSpPr txBox="1"/>
            <p:nvPr/>
          </p:nvSpPr>
          <p:spPr>
            <a:xfrm>
              <a:off x="4932040" y="3569612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7,8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3" name="CaixaDeTexto 22"/>
            <p:cNvSpPr txBox="1"/>
            <p:nvPr/>
          </p:nvSpPr>
          <p:spPr>
            <a:xfrm>
              <a:off x="5364088" y="371362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7,0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4" name="CaixaDeTexto 23"/>
            <p:cNvSpPr txBox="1"/>
            <p:nvPr/>
          </p:nvSpPr>
          <p:spPr>
            <a:xfrm>
              <a:off x="5796136" y="379242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6,7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5" name="CaixaDeTexto 24"/>
            <p:cNvSpPr txBox="1"/>
            <p:nvPr/>
          </p:nvSpPr>
          <p:spPr>
            <a:xfrm>
              <a:off x="6228184" y="3646765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7,5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6" name="CaixaDeTexto 25"/>
            <p:cNvSpPr txBox="1"/>
            <p:nvPr/>
          </p:nvSpPr>
          <p:spPr>
            <a:xfrm>
              <a:off x="6660232" y="371362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7,2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7" name="CaixaDeTexto 26"/>
            <p:cNvSpPr txBox="1"/>
            <p:nvPr/>
          </p:nvSpPr>
          <p:spPr>
            <a:xfrm>
              <a:off x="7092280" y="3785636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6,9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8" name="CaixaDeTexto 27"/>
            <p:cNvSpPr txBox="1"/>
            <p:nvPr/>
          </p:nvSpPr>
          <p:spPr>
            <a:xfrm>
              <a:off x="7524328" y="3914888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6,1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29" name="CaixaDeTexto 28"/>
            <p:cNvSpPr txBox="1"/>
            <p:nvPr/>
          </p:nvSpPr>
          <p:spPr>
            <a:xfrm>
              <a:off x="7956376" y="398531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5,7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  <p:sp>
          <p:nvSpPr>
            <p:cNvPr id="30" name="CaixaDeTexto 29"/>
            <p:cNvSpPr txBox="1"/>
            <p:nvPr/>
          </p:nvSpPr>
          <p:spPr>
            <a:xfrm>
              <a:off x="8388424" y="3265239"/>
              <a:ext cx="5760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400" dirty="0" smtClean="0">
                  <a:latin typeface="+mj-lt"/>
                  <a:ea typeface="Adobe Gothic Std B" pitchFamily="34" charset="-128"/>
                  <a:cs typeface="Gotham Light" pitchFamily="2" charset="0"/>
                </a:rPr>
                <a:t>9,4</a:t>
              </a:r>
              <a:endParaRPr lang="pt-BR" sz="1400" dirty="0">
                <a:latin typeface="+mj-lt"/>
                <a:ea typeface="Adobe Gothic Std B" pitchFamily="34" charset="-128"/>
                <a:cs typeface="Gotham Light" pitchFamily="2" charset="0"/>
              </a:endParaRPr>
            </a:p>
          </p:txBody>
        </p:sp>
      </p:grpSp>
      <p:sp>
        <p:nvSpPr>
          <p:cNvPr id="32" name="CaixaDeTexto 31"/>
          <p:cNvSpPr txBox="1"/>
          <p:nvPr/>
        </p:nvSpPr>
        <p:spPr>
          <a:xfrm>
            <a:off x="1475656" y="1259468"/>
            <a:ext cx="6264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dobe Gothic Std B" pitchFamily="34" charset="-128"/>
                <a:cs typeface="Gotham Light" pitchFamily="2" charset="0"/>
              </a:rPr>
              <a:t>Variação % da renda domiciliar </a:t>
            </a:r>
            <a:r>
              <a:rPr lang="pt-BR" b="1" i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dobe Gothic Std B" pitchFamily="34" charset="-128"/>
                <a:cs typeface="Gotham Light" pitchFamily="2" charset="0"/>
              </a:rPr>
              <a:t>per capita </a:t>
            </a:r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dobe Gothic Std B" pitchFamily="34" charset="-128"/>
                <a:cs typeface="Gotham Light" pitchFamily="2" charset="0"/>
              </a:rPr>
              <a:t>por </a:t>
            </a:r>
            <a:r>
              <a:rPr lang="pt-BR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dobe Gothic Std B" pitchFamily="34" charset="-128"/>
                <a:cs typeface="Gotham Light" pitchFamily="2" charset="0"/>
              </a:rPr>
              <a:t>vintis</a:t>
            </a:r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Adobe Gothic Std B" pitchFamily="34" charset="-128"/>
                <a:cs typeface="Gotham Light" pitchFamily="2" charset="0"/>
              </a:rPr>
              <a:t> (</a:t>
            </a:r>
            <a:r>
              <a:rPr lang="pt-BR" b="1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Adobe Gothic Std B" pitchFamily="34" charset="-128"/>
                <a:cs typeface="Gotham Light" pitchFamily="2" charset="0"/>
              </a:rPr>
              <a:t>2011-2012) </a:t>
            </a:r>
            <a:endParaRPr lang="pt-BR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Adobe Gothic Std B" pitchFamily="34" charset="-128"/>
              <a:cs typeface="Gotham Light" pitchFamily="2" charset="0"/>
            </a:endParaRPr>
          </a:p>
        </p:txBody>
      </p:sp>
      <p:sp>
        <p:nvSpPr>
          <p:cNvPr id="33" name="Retângulo 32"/>
          <p:cNvSpPr/>
          <p:nvPr/>
        </p:nvSpPr>
        <p:spPr>
          <a:xfrm>
            <a:off x="107504" y="44624"/>
            <a:ext cx="9036496" cy="1077192"/>
          </a:xfrm>
          <a:prstGeom prst="rect">
            <a:avLst/>
          </a:prstGeom>
        </p:spPr>
        <p:txBody>
          <a:bodyPr wrap="square" lIns="91413" tIns="45707" rIns="91413" bIns="45707">
            <a:spAutoFit/>
          </a:bodyPr>
          <a:lstStyle/>
          <a:p>
            <a:pPr algn="ctr"/>
            <a:r>
              <a:rPr lang="pt-BR" sz="3200" b="1" dirty="0">
                <a:solidFill>
                  <a:srgbClr val="377BCD"/>
                </a:solidFill>
              </a:rPr>
              <a:t>A renda de todos </a:t>
            </a:r>
            <a:r>
              <a:rPr lang="pt-BR" sz="3200" b="1" dirty="0" smtClean="0">
                <a:solidFill>
                  <a:srgbClr val="377BCD"/>
                </a:solidFill>
              </a:rPr>
              <a:t>cresceu. </a:t>
            </a:r>
            <a:endParaRPr lang="pt-BR" sz="3200" b="1" dirty="0">
              <a:solidFill>
                <a:srgbClr val="377BCD"/>
              </a:solidFill>
            </a:endParaRPr>
          </a:p>
          <a:p>
            <a:pPr algn="ctr"/>
            <a:r>
              <a:rPr lang="pt-BR" sz="3200" b="1" dirty="0">
                <a:solidFill>
                  <a:srgbClr val="377BCD"/>
                </a:solidFill>
              </a:rPr>
              <a:t>E a dos mais pobres foi a que cresceu mais</a:t>
            </a:r>
          </a:p>
        </p:txBody>
      </p:sp>
      <p:cxnSp>
        <p:nvCxnSpPr>
          <p:cNvPr id="34" name="Conector reto 33"/>
          <p:cNvCxnSpPr/>
          <p:nvPr/>
        </p:nvCxnSpPr>
        <p:spPr>
          <a:xfrm>
            <a:off x="0" y="1124744"/>
            <a:ext cx="914400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Retângulo de cantos arredondados 1"/>
          <p:cNvSpPr/>
          <p:nvPr/>
        </p:nvSpPr>
        <p:spPr>
          <a:xfrm>
            <a:off x="3347864" y="2060848"/>
            <a:ext cx="3528392" cy="13353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b="1" dirty="0">
                <a:ea typeface="Adobe Gothic Std B" pitchFamily="34" charset="-128"/>
                <a:cs typeface="Gotham Light" pitchFamily="2" charset="0"/>
              </a:rPr>
              <a:t>A renda cresceu </a:t>
            </a:r>
            <a:r>
              <a:rPr lang="pt-BR" sz="2400" b="1" dirty="0">
                <a:ea typeface="Adobe Gothic Std B" pitchFamily="34" charset="-128"/>
                <a:cs typeface="Gotham Light" pitchFamily="2" charset="0"/>
              </a:rPr>
              <a:t>20,1% </a:t>
            </a:r>
          </a:p>
          <a:p>
            <a:pPr algn="ctr"/>
            <a:r>
              <a:rPr lang="pt-BR" sz="2000" b="1" dirty="0">
                <a:ea typeface="Adobe Gothic Std B" pitchFamily="34" charset="-128"/>
                <a:cs typeface="Gotham Light" pitchFamily="2" charset="0"/>
              </a:rPr>
              <a:t>entre os </a:t>
            </a:r>
            <a:r>
              <a:rPr lang="pt-BR" sz="2400" b="1" dirty="0">
                <a:ea typeface="Adobe Gothic Std B" pitchFamily="34" charset="-128"/>
                <a:cs typeface="Gotham Light" pitchFamily="2" charset="0"/>
              </a:rPr>
              <a:t>5% mais pobres </a:t>
            </a:r>
          </a:p>
          <a:p>
            <a:pPr algn="ctr"/>
            <a:r>
              <a:rPr lang="pt-BR" sz="2000" b="1" dirty="0">
                <a:ea typeface="Adobe Gothic Std B" pitchFamily="34" charset="-128"/>
                <a:cs typeface="Gotham Light" pitchFamily="2" charset="0"/>
              </a:rPr>
              <a:t>em 2012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179512" y="6228020"/>
            <a:ext cx="1335815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Mais pobres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884368" y="6237312"/>
            <a:ext cx="112851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Mais ricos</a:t>
            </a:r>
            <a:endParaRPr lang="pt-BR" dirty="0"/>
          </a:p>
        </p:txBody>
      </p:sp>
      <p:sp>
        <p:nvSpPr>
          <p:cNvPr id="5" name="CaixaDeTexto 4"/>
          <p:cNvSpPr txBox="1"/>
          <p:nvPr/>
        </p:nvSpPr>
        <p:spPr>
          <a:xfrm>
            <a:off x="251520" y="6597352"/>
            <a:ext cx="37168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 smtClean="0"/>
              <a:t>Fonte: Ipea/SAE, a partir dos </a:t>
            </a:r>
            <a:r>
              <a:rPr lang="pt-BR" sz="1200" dirty="0" err="1" smtClean="0"/>
              <a:t>microdados</a:t>
            </a:r>
            <a:r>
              <a:rPr lang="pt-BR" sz="1200" dirty="0" smtClean="0"/>
              <a:t> da PNAD/IBGE.</a:t>
            </a:r>
            <a:endParaRPr lang="pt-BR" sz="1200" dirty="0"/>
          </a:p>
        </p:txBody>
      </p:sp>
    </p:spTree>
    <p:extLst>
      <p:ext uri="{BB962C8B-B14F-4D97-AF65-F5344CB8AC3E}">
        <p14:creationId xmlns:p14="http://schemas.microsoft.com/office/powerpoint/2010/main" val="302708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979</Words>
  <Application>Microsoft Office PowerPoint</Application>
  <PresentationFormat>Apresentação na tela (4:3)</PresentationFormat>
  <Paragraphs>223</Paragraphs>
  <Slides>10</Slides>
  <Notes>0</Notes>
  <HiddenSlides>2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1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Patricia Vieira  da Costa</dc:creator>
  <cp:lastModifiedBy>Pedro Henrique Magalhães Matos</cp:lastModifiedBy>
  <cp:revision>56</cp:revision>
  <cp:lastPrinted>2014-07-23T23:28:33Z</cp:lastPrinted>
  <dcterms:created xsi:type="dcterms:W3CDTF">2014-07-23T11:07:19Z</dcterms:created>
  <dcterms:modified xsi:type="dcterms:W3CDTF">2014-07-24T16:46:54Z</dcterms:modified>
</cp:coreProperties>
</file>