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76" r:id="rId2"/>
    <p:sldId id="277" r:id="rId3"/>
    <p:sldId id="278" r:id="rId4"/>
    <p:sldId id="297" r:id="rId5"/>
    <p:sldId id="298" r:id="rId6"/>
    <p:sldId id="299" r:id="rId7"/>
    <p:sldId id="300" r:id="rId8"/>
    <p:sldId id="301" r:id="rId9"/>
    <p:sldId id="302" r:id="rId10"/>
    <p:sldId id="303" r:id="rId11"/>
    <p:sldId id="304" r:id="rId12"/>
    <p:sldId id="305" r:id="rId13"/>
    <p:sldId id="308" r:id="rId14"/>
    <p:sldId id="309" r:id="rId15"/>
    <p:sldId id="306" r:id="rId16"/>
    <p:sldId id="307" r:id="rId17"/>
    <p:sldId id="310" r:id="rId18"/>
    <p:sldId id="315" r:id="rId19"/>
    <p:sldId id="316" r:id="rId20"/>
    <p:sldId id="317" r:id="rId21"/>
    <p:sldId id="318" r:id="rId22"/>
    <p:sldId id="319" r:id="rId23"/>
    <p:sldId id="264" r:id="rId24"/>
    <p:sldId id="265" r:id="rId25"/>
    <p:sldId id="266" r:id="rId26"/>
    <p:sldId id="267" r:id="rId27"/>
    <p:sldId id="320" r:id="rId28"/>
    <p:sldId id="272" r:id="rId29"/>
    <p:sldId id="271" r:id="rId30"/>
    <p:sldId id="274" r:id="rId31"/>
    <p:sldId id="321" r:id="rId32"/>
    <p:sldId id="330" r:id="rId33"/>
    <p:sldId id="322" r:id="rId34"/>
    <p:sldId id="324" r:id="rId35"/>
    <p:sldId id="334" r:id="rId36"/>
    <p:sldId id="336" r:id="rId37"/>
    <p:sldId id="323" r:id="rId38"/>
    <p:sldId id="337" r:id="rId39"/>
    <p:sldId id="329" r:id="rId40"/>
    <p:sldId id="328" r:id="rId41"/>
    <p:sldId id="331" r:id="rId4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273FB4-2A6D-4308-B1B6-430F88341640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99F1CA-8E93-4452-ABA8-D8457C275CB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694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5040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2472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3428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8806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4815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2553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254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319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789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AB7449-6FF9-46DD-8077-BE38BC9342C6}" type="slidenum">
              <a:rPr lang="pt-BR" smtClean="0"/>
              <a:pPr/>
              <a:t>17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19615346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E3B22-BDA2-4C20-B9A0-7C1BED5FB9C7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8040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E3B22-BDA2-4C20-B9A0-7C1BED5FB9C7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214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5977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E3B22-BDA2-4C20-B9A0-7C1BED5FB9C7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1305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E3B22-BDA2-4C20-B9A0-7C1BED5FB9C7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2115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265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2457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8451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4418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260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43018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98147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466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94653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28034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45646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64940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8912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13894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19141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26822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05783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33653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661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88525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86161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955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7508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4308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2796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887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9F1CA-8E93-4452-ABA8-D8457C275CB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145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B549-037A-4F51-AB11-F1E5DB39E3AB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0E52C-214F-4424-9446-45390AF614F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B549-037A-4F51-AB11-F1E5DB39E3AB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0E52C-214F-4424-9446-45390AF614F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B549-037A-4F51-AB11-F1E5DB39E3AB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0E52C-214F-4424-9446-45390AF614F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B549-037A-4F51-AB11-F1E5DB39E3AB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0E52C-214F-4424-9446-45390AF614F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B549-037A-4F51-AB11-F1E5DB39E3AB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0E52C-214F-4424-9446-45390AF614F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B549-037A-4F51-AB11-F1E5DB39E3AB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0E52C-214F-4424-9446-45390AF614F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B549-037A-4F51-AB11-F1E5DB39E3AB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0E52C-214F-4424-9446-45390AF614F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B549-037A-4F51-AB11-F1E5DB39E3AB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0E52C-214F-4424-9446-45390AF614F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B549-037A-4F51-AB11-F1E5DB39E3AB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0E52C-214F-4424-9446-45390AF614F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B549-037A-4F51-AB11-F1E5DB39E3AB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0E52C-214F-4424-9446-45390AF614F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B549-037A-4F51-AB11-F1E5DB39E3AB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0E52C-214F-4424-9446-45390AF614F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7B549-037A-4F51-AB11-F1E5DB39E3AB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0E52C-214F-4424-9446-45390AF614F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424936" cy="2736304"/>
          </a:xfrm>
        </p:spPr>
        <p:txBody>
          <a:bodyPr/>
          <a:lstStyle/>
          <a:p>
            <a:r>
              <a:rPr lang="pt-BR" dirty="0" smtClean="0"/>
              <a:t>PNLD 2015</a:t>
            </a:r>
            <a:br>
              <a:rPr lang="pt-BR" dirty="0" smtClean="0"/>
            </a:br>
            <a:r>
              <a:rPr lang="pt-BR" dirty="0" smtClean="0"/>
              <a:t>ENSINO MÉDIO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/>
              <a:t>IV - a compreensão dos fundamentos científico-tecnológicos dos processos produtivos, relacionando a teoria com a prática, no ensino de cada disciplina.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OUTROS DOCUMENTOS LEGAIS  OU OFICIAIS</a:t>
            </a:r>
            <a:endParaRPr lang="en-US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b="1" dirty="0" smtClean="0"/>
              <a:t>Diretrizes Nacionais Curriculares para o ensino médio, do Conselho Nacional  de Educação.</a:t>
            </a:r>
          </a:p>
          <a:p>
            <a:r>
              <a:rPr lang="pt-BR" b="1" dirty="0" smtClean="0"/>
              <a:t>Estatuto da criança e do adolescente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OUTROS DOCUMENTOS LEGAIS  OU OFICIAIS</a:t>
            </a:r>
            <a:endParaRPr lang="en-US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b="1" dirty="0" smtClean="0"/>
              <a:t>lei 10.639/03  - Diretrizes curriculares  nacionais para a educação das relações étnico  raciais e para o ensino de história,  cultura afro-brasileira e África</a:t>
            </a:r>
            <a:endParaRPr lang="en-US" b="1" dirty="0" smtClean="0"/>
          </a:p>
          <a:p>
            <a:r>
              <a:rPr lang="en-US" b="1" dirty="0" err="1" smtClean="0"/>
              <a:t>Pareceres</a:t>
            </a:r>
            <a:r>
              <a:rPr lang="en-US" b="1" dirty="0" smtClean="0"/>
              <a:t> </a:t>
            </a:r>
            <a:r>
              <a:rPr lang="en-US" b="1" dirty="0" err="1" smtClean="0"/>
              <a:t>sobre</a:t>
            </a:r>
            <a:r>
              <a:rPr lang="en-US" b="1" dirty="0" smtClean="0"/>
              <a:t> a </a:t>
            </a:r>
            <a:r>
              <a:rPr lang="en-US" b="1" dirty="0" err="1" smtClean="0"/>
              <a:t>presença</a:t>
            </a:r>
            <a:r>
              <a:rPr lang="en-US" b="1" dirty="0" smtClean="0"/>
              <a:t> de propaganda </a:t>
            </a:r>
            <a:r>
              <a:rPr lang="en-US" b="1" dirty="0" err="1" smtClean="0"/>
              <a:t>em</a:t>
            </a:r>
            <a:r>
              <a:rPr lang="en-US" b="1" dirty="0" smtClean="0"/>
              <a:t> </a:t>
            </a:r>
            <a:r>
              <a:rPr lang="en-US" b="1" dirty="0" err="1" smtClean="0"/>
              <a:t>livros</a:t>
            </a:r>
            <a:r>
              <a:rPr lang="en-US" b="1" dirty="0" smtClean="0"/>
              <a:t> </a:t>
            </a:r>
            <a:r>
              <a:rPr lang="en-US" b="1" dirty="0" err="1" smtClean="0"/>
              <a:t>didáticos</a:t>
            </a:r>
            <a:endParaRPr lang="en-US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just">
              <a:buNone/>
            </a:pPr>
            <a:r>
              <a:rPr lang="en-US" dirty="0" smtClean="0"/>
              <a:t>Com base nesses </a:t>
            </a:r>
            <a:r>
              <a:rPr lang="en-US" dirty="0" err="1" smtClean="0"/>
              <a:t>documentos</a:t>
            </a:r>
            <a:r>
              <a:rPr lang="en-US" dirty="0" smtClean="0"/>
              <a:t> </a:t>
            </a:r>
            <a:r>
              <a:rPr lang="en-US" dirty="0" err="1" smtClean="0"/>
              <a:t>legais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de </a:t>
            </a:r>
            <a:r>
              <a:rPr lang="en-US" dirty="0" err="1" smtClean="0"/>
              <a:t>orientações</a:t>
            </a:r>
            <a:r>
              <a:rPr lang="en-US" dirty="0" smtClean="0"/>
              <a:t> </a:t>
            </a:r>
            <a:r>
              <a:rPr lang="en-US" dirty="0" err="1" smtClean="0"/>
              <a:t>didático-pedagógicas</a:t>
            </a:r>
            <a:r>
              <a:rPr lang="en-US" dirty="0" smtClean="0"/>
              <a:t>, a </a:t>
            </a:r>
            <a:r>
              <a:rPr lang="en-US" dirty="0" err="1" smtClean="0"/>
              <a:t>avaliação</a:t>
            </a:r>
            <a:r>
              <a:rPr lang="en-US" dirty="0" smtClean="0"/>
              <a:t> de </a:t>
            </a:r>
            <a:r>
              <a:rPr lang="en-US" dirty="0" err="1" smtClean="0"/>
              <a:t>livros</a:t>
            </a:r>
            <a:r>
              <a:rPr lang="en-US" dirty="0" smtClean="0"/>
              <a:t> </a:t>
            </a:r>
            <a:r>
              <a:rPr lang="en-US" dirty="0" err="1" smtClean="0"/>
              <a:t>didáticos</a:t>
            </a:r>
            <a:r>
              <a:rPr lang="en-US" dirty="0" smtClean="0"/>
              <a:t> </a:t>
            </a:r>
            <a:r>
              <a:rPr lang="en-US" dirty="0" err="1" smtClean="0"/>
              <a:t>adota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seguintes</a:t>
            </a:r>
            <a:r>
              <a:rPr lang="en-US" dirty="0" smtClean="0"/>
              <a:t> </a:t>
            </a:r>
            <a:r>
              <a:rPr lang="en-US" dirty="0" err="1" smtClean="0"/>
              <a:t>critérios</a:t>
            </a:r>
            <a:r>
              <a:rPr lang="en-US" dirty="0" smtClean="0"/>
              <a:t> </a:t>
            </a:r>
            <a:r>
              <a:rPr lang="en-US" dirty="0" err="1" smtClean="0"/>
              <a:t>eliminatórios</a:t>
            </a:r>
            <a:r>
              <a:rPr lang="en-US" dirty="0" smtClean="0"/>
              <a:t>: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dirty="0" smtClean="0"/>
              <a:t>Critérios eliminatórios comuns às obras de todas  as áreas</a:t>
            </a:r>
            <a:endParaRPr lang="en-US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buNone/>
            </a:pPr>
            <a:endParaRPr lang="en-US" sz="3600" dirty="0" smtClean="0"/>
          </a:p>
          <a:p>
            <a:pPr indent="0" algn="ctr">
              <a:buNone/>
            </a:pPr>
            <a:endParaRPr lang="en-US" sz="3600" dirty="0" smtClean="0"/>
          </a:p>
          <a:p>
            <a:pPr indent="0" algn="ctr">
              <a:buNone/>
            </a:pPr>
            <a:r>
              <a:rPr lang="en-US" sz="3600" b="1" dirty="0" smtClean="0"/>
              <a:t>SERÃO EXCLUÍDAS  DO PNLD-2015 AS OBRAS QUE NÃO </a:t>
            </a:r>
            <a:endParaRPr lang="en-US" sz="36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0"/>
            <a:ext cx="8280920" cy="2016224"/>
          </a:xfrm>
        </p:spPr>
        <p:txBody>
          <a:bodyPr>
            <a:normAutofit/>
          </a:bodyPr>
          <a:lstStyle/>
          <a:p>
            <a:r>
              <a:rPr lang="pt-BR" b="1" dirty="0" smtClean="0"/>
              <a:t>Critérios eliminatórios comuns às obras de todas  as áreas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b="1" dirty="0" smtClean="0">
                <a:latin typeface="Gill Sans MT Condensed" pitchFamily="34" charset="0"/>
              </a:rPr>
              <a:t>1 – Respeitarem a legislação, as diretrizes e as normas oficiais relativas ao ensino </a:t>
            </a:r>
            <a:r>
              <a:rPr lang="pt-BR" b="1" dirty="0" smtClean="0">
                <a:latin typeface="Gill Sans MT Condensed" pitchFamily="34" charset="0"/>
              </a:rPr>
              <a:t>médio.</a:t>
            </a:r>
            <a:endParaRPr lang="pt-BR" b="1" dirty="0" smtClean="0">
              <a:latin typeface="Gill Sans MT Condensed" pitchFamily="34" charset="0"/>
            </a:endParaRPr>
          </a:p>
          <a:p>
            <a:pPr>
              <a:buNone/>
            </a:pPr>
            <a:r>
              <a:rPr lang="pt-BR" b="1" dirty="0" smtClean="0">
                <a:latin typeface="Gill Sans MT Condensed" pitchFamily="34" charset="0"/>
              </a:rPr>
              <a:t>II – Observarem os princípios éticos necessários à construção da cidadania e ao convívio social republicano.</a:t>
            </a:r>
          </a:p>
          <a:p>
            <a:pPr>
              <a:buNone/>
            </a:pPr>
            <a:r>
              <a:rPr lang="pt-BR" b="1" dirty="0" smtClean="0">
                <a:latin typeface="Gill Sans MT Condensed" pitchFamily="34" charset="0"/>
              </a:rPr>
              <a:t>III – Mostrarem  coerência e adequação da abordagem teórico-metodológica assumida pela coleção, no que diz respeito à proposta didático pedagógica explicitada e aos objetivos visados.</a:t>
            </a:r>
            <a:endParaRPr lang="pt-BR" dirty="0" smtClean="0">
              <a:latin typeface="Gill Sans MT Condensed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45624" cy="2024336"/>
          </a:xfrm>
        </p:spPr>
        <p:txBody>
          <a:bodyPr>
            <a:normAutofit/>
          </a:bodyPr>
          <a:lstStyle/>
          <a:p>
            <a:r>
              <a:rPr lang="pt-BR" b="1" dirty="0" smtClean="0"/>
              <a:t>Critérios eliminatórios comuns às obras de todas  as áreas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pt-BR" b="1" dirty="0" smtClean="0">
                <a:latin typeface="Gill Sans MT Condensed" pitchFamily="34" charset="0"/>
              </a:rPr>
              <a:t>IV – Apresentarem correção e atualização de conceitos, informações e procedimentos.</a:t>
            </a:r>
            <a:endParaRPr lang="pt-BR" dirty="0" smtClean="0">
              <a:latin typeface="Gill Sans MT Condensed" pitchFamily="34" charset="0"/>
            </a:endParaRPr>
          </a:p>
          <a:p>
            <a:pPr>
              <a:buNone/>
            </a:pPr>
            <a:r>
              <a:rPr lang="pt-BR" b="1" dirty="0" smtClean="0">
                <a:latin typeface="Gill Sans MT Condensed" pitchFamily="34" charset="0"/>
              </a:rPr>
              <a:t>V – Respeitarem as características e finalidades específicas de um  manual do professor e adequação da coleção à linha pedagógica nele apresentada.</a:t>
            </a:r>
          </a:p>
          <a:p>
            <a:pPr>
              <a:buNone/>
            </a:pPr>
            <a:r>
              <a:rPr lang="pt-BR" b="1" dirty="0" smtClean="0">
                <a:latin typeface="Gill Sans MT Condensed" pitchFamily="34" charset="0"/>
              </a:rPr>
              <a:t>VI – Mostrarem adequação da estrutura editorial e do projeto gráfico aos objetivos didático pedagógicos da coleção.</a:t>
            </a:r>
            <a:endParaRPr lang="pt-BR" dirty="0" smtClean="0">
              <a:latin typeface="Gill Sans MT Condensed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smtClean="0"/>
          </a:p>
        </p:txBody>
      </p:sp>
      <p:sp>
        <p:nvSpPr>
          <p:cNvPr id="4099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pt-BR" sz="4800" b="1" smtClean="0"/>
              <a:t>POR QUE APRENDER MATEMÁTICA? </a:t>
            </a:r>
          </a:p>
          <a:p>
            <a:endParaRPr lang="pt-BR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143125"/>
            <a:ext cx="8229600" cy="42386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pt-BR" b="1" dirty="0" smtClean="0"/>
              <a:t>Vivemos em uma sociedade </a:t>
            </a:r>
            <a:r>
              <a:rPr lang="pt-BR" b="1" dirty="0" smtClean="0"/>
              <a:t>complexa</a:t>
            </a:r>
            <a:r>
              <a:rPr lang="pt-BR" b="1" dirty="0" smtClean="0"/>
              <a:t>, que exige dos  indivíduos </a:t>
            </a:r>
            <a:r>
              <a:rPr lang="pt-BR" b="1" dirty="0" smtClean="0"/>
              <a:t>a </a:t>
            </a:r>
            <a:r>
              <a:rPr lang="pt-BR" b="1" dirty="0" smtClean="0"/>
              <a:t>capacidade  de: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BR" b="1" smtClean="0"/>
              <a:t>1- Saber exprimir-se  oralmente e por escrito.</a:t>
            </a:r>
          </a:p>
          <a:p>
            <a:pPr eaLnBrk="1" hangingPunct="1">
              <a:lnSpc>
                <a:spcPct val="90000"/>
              </a:lnSpc>
            </a:pPr>
            <a:r>
              <a:rPr lang="pt-BR" b="1" smtClean="0"/>
              <a:t>2- Saber trabalhar em grupos, respeitando os pontos de vista dos outros.</a:t>
            </a:r>
          </a:p>
          <a:p>
            <a:pPr eaLnBrk="1" hangingPunct="1">
              <a:lnSpc>
                <a:spcPct val="90000"/>
              </a:lnSpc>
            </a:pPr>
            <a:r>
              <a:rPr lang="pt-BR" b="1" smtClean="0"/>
              <a:t>3- Ter a capacidade de  compreender situações complexas, analisando-as e planejando como tratá-las.</a:t>
            </a:r>
          </a:p>
          <a:p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229600" cy="1143000"/>
          </a:xfrm>
        </p:spPr>
        <p:txBody>
          <a:bodyPr/>
          <a:lstStyle/>
          <a:p>
            <a:r>
              <a:rPr lang="pt-BR" b="1" dirty="0" smtClean="0"/>
              <a:t>ÁREA DE MATEMÁTICA</a:t>
            </a:r>
            <a:endParaRPr lang="en-US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813" y="1714500"/>
            <a:ext cx="7900987" cy="4411663"/>
          </a:xfrm>
        </p:spPr>
        <p:txBody>
          <a:bodyPr/>
          <a:lstStyle/>
          <a:p>
            <a:pPr eaLnBrk="1" hangingPunct="1"/>
            <a:r>
              <a:rPr lang="pt-BR" b="1" smtClean="0"/>
              <a:t>4- Saber interpretar e analisar  informações quantitativas, por vezes incompletas ou  aparentemente contraditórias. </a:t>
            </a:r>
          </a:p>
          <a:p>
            <a:pPr eaLnBrk="1" hangingPunct="1"/>
            <a:r>
              <a:rPr lang="pt-BR" b="1" smtClean="0"/>
              <a:t>5- Saber tomar decisões  baseadas em dados quantitativos.</a:t>
            </a:r>
          </a:p>
          <a:p>
            <a:pPr eaLnBrk="1" hangingPunct="1"/>
            <a:r>
              <a:rPr lang="pt-BR" b="1" smtClean="0"/>
              <a:t>6- Saber utilizar a linguagem matemática como ferramenta para a compreensão e transformação do mundo e da sociedade.</a:t>
            </a:r>
          </a:p>
          <a:p>
            <a:pPr eaLnBrk="1" hangingPunct="1"/>
            <a:endParaRPr lang="pt-BR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b="1" dirty="0" smtClean="0"/>
              <a:t>7- Ter a capacidade de adaptar-se a novos papéis  na sociedade.</a:t>
            </a:r>
          </a:p>
          <a:p>
            <a:pPr eaLnBrk="1" hangingPunct="1"/>
            <a:r>
              <a:rPr lang="pt-BR" b="1" dirty="0" smtClean="0"/>
              <a:t>8- Aprender a aprender.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570186"/>
          </a:xfrm>
        </p:spPr>
        <p:txBody>
          <a:bodyPr>
            <a:normAutofit fontScale="90000"/>
          </a:bodyPr>
          <a:lstStyle/>
          <a:p>
            <a:r>
              <a:rPr lang="en-US" b="1" dirty="0" err="1" smtClean="0"/>
              <a:t>Nesse</a:t>
            </a:r>
            <a:r>
              <a:rPr lang="en-US" b="1" dirty="0" smtClean="0"/>
              <a:t> </a:t>
            </a:r>
            <a:r>
              <a:rPr lang="en-US" b="1" dirty="0" err="1" smtClean="0"/>
              <a:t>contexto</a:t>
            </a:r>
            <a:r>
              <a:rPr lang="en-US" b="1" dirty="0" smtClean="0"/>
              <a:t>,  a </a:t>
            </a:r>
            <a:r>
              <a:rPr lang="en-US" b="1" dirty="0" err="1" smtClean="0"/>
              <a:t>matemática</a:t>
            </a:r>
            <a:r>
              <a:rPr lang="en-US" b="1" dirty="0" smtClean="0"/>
              <a:t> </a:t>
            </a:r>
            <a:r>
              <a:rPr lang="en-US" b="1" dirty="0" err="1" smtClean="0"/>
              <a:t>desempenha</a:t>
            </a:r>
            <a:r>
              <a:rPr lang="en-US" b="1" dirty="0" smtClean="0"/>
              <a:t> um </a:t>
            </a:r>
            <a:r>
              <a:rPr lang="en-US" b="1" dirty="0" err="1" smtClean="0"/>
              <a:t>papel</a:t>
            </a:r>
            <a:r>
              <a:rPr lang="en-US" b="1" dirty="0" smtClean="0"/>
              <a:t>  </a:t>
            </a:r>
            <a:r>
              <a:rPr lang="en-US" b="1" dirty="0" err="1" smtClean="0"/>
              <a:t>essencial</a:t>
            </a:r>
            <a:r>
              <a:rPr lang="en-US" b="1" dirty="0" smtClean="0"/>
              <a:t> </a:t>
            </a:r>
            <a:r>
              <a:rPr lang="en-US" b="1" dirty="0" err="1" smtClean="0"/>
              <a:t>para</a:t>
            </a:r>
            <a:r>
              <a:rPr lang="en-US" b="1" dirty="0" smtClean="0"/>
              <a:t> 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endParaRPr lang="en-US" dirty="0" smtClean="0"/>
          </a:p>
          <a:p>
            <a:r>
              <a:rPr lang="en-US" b="1" dirty="0" smtClean="0"/>
              <a:t>a </a:t>
            </a:r>
            <a:r>
              <a:rPr lang="en-US" b="1" dirty="0" err="1" smtClean="0"/>
              <a:t>formação</a:t>
            </a:r>
            <a:r>
              <a:rPr lang="en-US" b="1" dirty="0" smtClean="0"/>
              <a:t> </a:t>
            </a:r>
            <a:r>
              <a:rPr lang="en-US" b="1" dirty="0" err="1" smtClean="0"/>
              <a:t>geral</a:t>
            </a:r>
            <a:r>
              <a:rPr lang="en-US" b="1" dirty="0" smtClean="0"/>
              <a:t>, </a:t>
            </a:r>
          </a:p>
          <a:p>
            <a:r>
              <a:rPr lang="en-US" b="1" dirty="0" err="1" smtClean="0"/>
              <a:t>preparação</a:t>
            </a:r>
            <a:r>
              <a:rPr lang="en-US" b="1" dirty="0" smtClean="0"/>
              <a:t> </a:t>
            </a:r>
            <a:r>
              <a:rPr lang="en-US" b="1" dirty="0" err="1" smtClean="0"/>
              <a:t>para</a:t>
            </a:r>
            <a:r>
              <a:rPr lang="en-US" b="1" dirty="0" smtClean="0"/>
              <a:t> </a:t>
            </a:r>
            <a:r>
              <a:rPr lang="en-US" b="1" dirty="0" err="1" smtClean="0"/>
              <a:t>estudos</a:t>
            </a:r>
            <a:r>
              <a:rPr lang="en-US" b="1" dirty="0" smtClean="0"/>
              <a:t>  </a:t>
            </a:r>
            <a:r>
              <a:rPr lang="en-US" b="1" dirty="0" err="1" smtClean="0"/>
              <a:t>posteriores</a:t>
            </a:r>
            <a:r>
              <a:rPr lang="en-US" b="1" dirty="0" smtClean="0"/>
              <a:t>,  </a:t>
            </a:r>
          </a:p>
          <a:p>
            <a:r>
              <a:rPr lang="en-US" b="1" dirty="0" smtClean="0"/>
              <a:t>o </a:t>
            </a:r>
            <a:r>
              <a:rPr lang="en-US" b="1" dirty="0" err="1" smtClean="0"/>
              <a:t>mundo</a:t>
            </a:r>
            <a:r>
              <a:rPr lang="en-US" b="1" dirty="0" smtClean="0"/>
              <a:t> do </a:t>
            </a:r>
            <a:r>
              <a:rPr lang="en-US" b="1" dirty="0" err="1" smtClean="0"/>
              <a:t>trabalho</a:t>
            </a:r>
            <a:r>
              <a:rPr lang="en-US" b="1" dirty="0" smtClean="0"/>
              <a:t>  e </a:t>
            </a:r>
          </a:p>
          <a:p>
            <a:r>
              <a:rPr lang="en-US" b="1" dirty="0" err="1" smtClean="0"/>
              <a:t>para</a:t>
            </a:r>
            <a:r>
              <a:rPr lang="en-US" b="1" dirty="0" smtClean="0"/>
              <a:t>  a </a:t>
            </a:r>
            <a:r>
              <a:rPr lang="en-US" b="1" dirty="0" err="1" smtClean="0"/>
              <a:t>atuação</a:t>
            </a:r>
            <a:r>
              <a:rPr lang="en-US" b="1" dirty="0" smtClean="0"/>
              <a:t> de </a:t>
            </a:r>
            <a:r>
              <a:rPr lang="en-US" b="1" dirty="0" err="1" smtClean="0"/>
              <a:t>modo</a:t>
            </a:r>
            <a:r>
              <a:rPr lang="en-US" b="1" dirty="0" smtClean="0"/>
              <a:t> </a:t>
            </a:r>
            <a:r>
              <a:rPr lang="en-US" b="1" dirty="0" err="1" smtClean="0"/>
              <a:t>crítico</a:t>
            </a:r>
            <a:r>
              <a:rPr lang="en-US" b="1" dirty="0" smtClean="0"/>
              <a:t> e </a:t>
            </a:r>
            <a:r>
              <a:rPr lang="en-US" b="1" dirty="0" err="1" smtClean="0"/>
              <a:t>independente</a:t>
            </a:r>
            <a:r>
              <a:rPr lang="en-US" b="1" dirty="0" smtClean="0"/>
              <a:t> </a:t>
            </a:r>
            <a:r>
              <a:rPr lang="en-US" b="1" dirty="0" err="1" smtClean="0"/>
              <a:t>em</a:t>
            </a:r>
            <a:r>
              <a:rPr lang="en-US" b="1" dirty="0" smtClean="0"/>
              <a:t>  </a:t>
            </a:r>
            <a:r>
              <a:rPr lang="en-US" b="1" dirty="0" err="1" smtClean="0"/>
              <a:t>uma</a:t>
            </a:r>
            <a:r>
              <a:rPr lang="en-US" b="1" dirty="0" smtClean="0"/>
              <a:t> </a:t>
            </a:r>
            <a:r>
              <a:rPr lang="en-US" b="1" dirty="0" err="1" smtClean="0"/>
              <a:t>sociedade</a:t>
            </a:r>
            <a:r>
              <a:rPr lang="en-US" b="1" dirty="0" smtClean="0"/>
              <a:t> </a:t>
            </a:r>
            <a:r>
              <a:rPr lang="en-US" b="1" dirty="0" err="1" smtClean="0"/>
              <a:t>complexa</a:t>
            </a:r>
            <a:r>
              <a:rPr lang="en-US" b="1" dirty="0" smtClean="0"/>
              <a:t>.</a:t>
            </a:r>
            <a:endParaRPr lang="en-US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dirty="0" smtClean="0"/>
              <a:t>Para isso, o ensino de matemática no ensino médio deve habilitar o aluno a </a:t>
            </a:r>
            <a:endParaRPr lang="en-US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b="1" dirty="0" smtClean="0">
                <a:latin typeface="Gill Sans MT Condensed" pitchFamily="34" charset="0"/>
              </a:rPr>
              <a:t> interpretar matematicamente situações do </a:t>
            </a:r>
            <a:r>
              <a:rPr lang="pt-BR" b="1" smtClean="0">
                <a:latin typeface="Gill Sans MT Condensed" pitchFamily="34" charset="0"/>
              </a:rPr>
              <a:t>dia a dia </a:t>
            </a:r>
            <a:r>
              <a:rPr lang="pt-BR" b="1" dirty="0" smtClean="0">
                <a:latin typeface="Gill Sans MT Condensed" pitchFamily="34" charset="0"/>
              </a:rPr>
              <a:t>ou de outras áreas do conhecimento;</a:t>
            </a:r>
          </a:p>
          <a:p>
            <a:pPr algn="just"/>
            <a:r>
              <a:rPr lang="pt-BR" b="1" dirty="0" smtClean="0">
                <a:latin typeface="Gill Sans MT Condensed" pitchFamily="34" charset="0"/>
              </a:rPr>
              <a:t> usar independentemente o raciocínio matemático para a compreensão do mundo que nos cerca;</a:t>
            </a:r>
          </a:p>
          <a:p>
            <a:pPr algn="just"/>
            <a:r>
              <a:rPr lang="pt-BR" b="1" dirty="0" smtClean="0">
                <a:latin typeface="Gill Sans MT Condensed" pitchFamily="34" charset="0"/>
              </a:rPr>
              <a:t> resolver problemas, criando estratégias próprias para sua resolução, desenvolvendo a iniciativa, a imaginação e a criatividade; 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dirty="0" smtClean="0"/>
              <a:t>Para isso, o ensino de matemática no ensino médio deve habilitar o aluno a 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b="1" dirty="0" smtClean="0">
                <a:latin typeface="Gill Sans MT Condensed" pitchFamily="34" charset="0"/>
              </a:rPr>
              <a:t>raciocinar, fazer abstrações com base em situações concretas, generalizar, organizar e representar;</a:t>
            </a:r>
          </a:p>
          <a:p>
            <a:r>
              <a:rPr lang="pt-BR" b="1" dirty="0" smtClean="0">
                <a:latin typeface="Gill Sans MT Condensed" pitchFamily="34" charset="0"/>
              </a:rPr>
              <a:t> compreender e transmitir ideias matemáticas, por escrito ou oralmente, desenvolvendo a capacidade de argumentação;</a:t>
            </a:r>
          </a:p>
          <a:p>
            <a:r>
              <a:rPr lang="pt-BR" b="1" dirty="0" smtClean="0">
                <a:latin typeface="Gill Sans MT Condensed" pitchFamily="34" charset="0"/>
              </a:rPr>
              <a:t> utilizar a argumentação matemática apoiada em vários tipos de raciocínio: dedutivo, indutivo, probabilístico, por analogia, plausível, entre outros;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b="1" dirty="0" smtClean="0">
                <a:latin typeface="Gill Sans MT Condensed" pitchFamily="34" charset="0"/>
              </a:rPr>
              <a:t> estabelecer conexões entre os campos da matemática e entre essa e as outras áreas do saber;</a:t>
            </a:r>
          </a:p>
          <a:p>
            <a:r>
              <a:rPr lang="pt-BR" b="1" dirty="0" smtClean="0">
                <a:latin typeface="Gill Sans MT Condensed" pitchFamily="34" charset="0"/>
              </a:rPr>
              <a:t>comunicar-se utilizando as diversas formas de linguagem empregadas na matemática;</a:t>
            </a:r>
          </a:p>
          <a:p>
            <a:r>
              <a:rPr lang="pt-BR" b="1" dirty="0" smtClean="0">
                <a:latin typeface="Gill Sans MT Condensed" pitchFamily="34" charset="0"/>
              </a:rPr>
              <a:t>desenvolver a sensibilidade para as relações da matemática com as atividades estéticas e lúdicas;</a:t>
            </a:r>
          </a:p>
          <a:p>
            <a:endParaRPr lang="pt-BR" b="1" dirty="0" smtClean="0">
              <a:latin typeface="Gill Sans MT Condensed" pitchFamily="34" charset="0"/>
            </a:endParaRPr>
          </a:p>
          <a:p>
            <a:pPr>
              <a:buNone/>
            </a:pPr>
            <a:r>
              <a:rPr lang="pt-BR" b="1" dirty="0" smtClean="0">
                <a:latin typeface="Gill Sans MT Condensed" pitchFamily="34" charset="0"/>
              </a:rPr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>
                <a:latin typeface="Gill Sans MT Condensed" pitchFamily="34" charset="0"/>
              </a:rPr>
              <a:t>avaliar se os resultados obtidos na solução de situações-problema são ou não razoáveis;</a:t>
            </a:r>
          </a:p>
          <a:p>
            <a:r>
              <a:rPr lang="pt-BR" b="1" dirty="0" smtClean="0">
                <a:latin typeface="Gill Sans MT Condensed" pitchFamily="34" charset="0"/>
              </a:rPr>
              <a:t> utilizar as novas tecnologias de computação e de informação;</a:t>
            </a:r>
          </a:p>
          <a:p>
            <a:r>
              <a:rPr lang="pt-BR" b="1" dirty="0" smtClean="0">
                <a:latin typeface="Gill Sans MT Condensed" pitchFamily="34" charset="0"/>
              </a:rPr>
              <a:t>perceber  o poder  do método lógico-dedutivo da matemática.;</a:t>
            </a:r>
          </a:p>
          <a:p>
            <a:r>
              <a:rPr lang="pt-BR" b="1" dirty="0" smtClean="0">
                <a:latin typeface="Gill Sans MT Condensed" pitchFamily="34" charset="0"/>
              </a:rPr>
              <a:t>perceber que a  matemática é uma construção social, ao longo de  milênios,  para  a  compreensão do mundo que nos cerca.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Critérios</a:t>
            </a:r>
            <a:r>
              <a:rPr lang="en-US" b="1" dirty="0" smtClean="0"/>
              <a:t> </a:t>
            </a:r>
            <a:r>
              <a:rPr lang="en-US" b="1" dirty="0" err="1" smtClean="0"/>
              <a:t>específicos</a:t>
            </a:r>
            <a:r>
              <a:rPr lang="en-US" b="1" dirty="0" smtClean="0"/>
              <a:t> de </a:t>
            </a:r>
            <a:r>
              <a:rPr lang="en-US" b="1" dirty="0" err="1" smtClean="0"/>
              <a:t>avaliação</a:t>
            </a:r>
            <a:r>
              <a:rPr lang="en-US" b="1" dirty="0" smtClean="0"/>
              <a:t> </a:t>
            </a:r>
            <a:r>
              <a:rPr lang="en-US" b="1" dirty="0" err="1" smtClean="0"/>
              <a:t>na</a:t>
            </a:r>
            <a:r>
              <a:rPr lang="en-US" b="1" dirty="0" smtClean="0"/>
              <a:t> </a:t>
            </a:r>
            <a:r>
              <a:rPr lang="en-US" b="1" dirty="0" err="1" smtClean="0"/>
              <a:t>área</a:t>
            </a:r>
            <a:r>
              <a:rPr lang="en-US" b="1" dirty="0" smtClean="0"/>
              <a:t> de </a:t>
            </a:r>
            <a:r>
              <a:rPr lang="en-US" b="1" dirty="0" err="1" smtClean="0"/>
              <a:t>matemática</a:t>
            </a:r>
            <a:endParaRPr lang="en-US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r>
              <a:rPr lang="pt-BR" b="1" dirty="0" smtClean="0"/>
              <a:t>Levando em conta as funções da matemática no ensino médio e as especificidades de seu  ensino e aprendizagem, serão excluídas   as obras de matemática que</a:t>
            </a:r>
            <a:endParaRPr lang="en-US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570186"/>
          </a:xfrm>
        </p:spPr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318051"/>
          </a:xfrm>
        </p:spPr>
        <p:txBody>
          <a:bodyPr>
            <a:normAutofit fontScale="92500" lnSpcReduction="20000"/>
          </a:bodyPr>
          <a:lstStyle/>
          <a:p>
            <a:r>
              <a:rPr lang="pt-BR" dirty="0" smtClean="0">
                <a:latin typeface="Gill Sans MT Condensed" pitchFamily="34" charset="0"/>
              </a:rPr>
              <a:t>apresentarem erro ou indução a erro em conceitos, argumentação e procedimentos matemáticos, no livro do aluno, no manual do professor e, quando houver, no glossário; </a:t>
            </a:r>
          </a:p>
          <a:p>
            <a:r>
              <a:rPr lang="pt-BR" dirty="0" smtClean="0">
                <a:latin typeface="Gill Sans MT Condensed" pitchFamily="34" charset="0"/>
              </a:rPr>
              <a:t>deixarem de incluir um dos campos da matemática escolar, a saber: números e operações, álgebra, geometria, grandezas e medidas e tratamento da informação; </a:t>
            </a:r>
          </a:p>
          <a:p>
            <a:r>
              <a:rPr lang="pt-BR" dirty="0" smtClean="0">
                <a:latin typeface="Gill Sans MT Condensed" pitchFamily="34" charset="0"/>
              </a:rPr>
              <a:t>derem atenção apenas ao trabalho mecânico com procedimentos, em detrimento da exploração dos conceitos matemáticos e de sua utilidade para resolver problemas; </a:t>
            </a:r>
          </a:p>
          <a:p>
            <a:r>
              <a:rPr lang="pt-BR" dirty="0" smtClean="0">
                <a:latin typeface="Gill Sans MT Condensed" pitchFamily="34" charset="0"/>
              </a:rPr>
              <a:t>apresentarem os conceitos com erro de encadeamento lógico, tais como: recorrer a conceitos ainda não definidos para introduzir outro conceito, utilizar definições circulares, confundir tese com hipótese em demonstrações matemáticas;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642194"/>
          </a:xfrm>
        </p:spPr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844824"/>
            <a:ext cx="8147248" cy="4536504"/>
          </a:xfrm>
        </p:spPr>
        <p:txBody>
          <a:bodyPr>
            <a:normAutofit/>
          </a:bodyPr>
          <a:lstStyle/>
          <a:p>
            <a:r>
              <a:rPr lang="pt-BR" dirty="0" smtClean="0">
                <a:latin typeface="Gill Sans MT Condensed" pitchFamily="34" charset="0"/>
              </a:rPr>
              <a:t>deixarem de propiciar o desenvolvimento de competências cognitivas básicas, como: observação, compreensão, argumentação, organização, análise, síntese, comunicação de ideias matemáticas, memorização; </a:t>
            </a:r>
          </a:p>
          <a:p>
            <a:r>
              <a:rPr lang="pt-BR" dirty="0" smtClean="0">
                <a:latin typeface="Gill Sans MT Condensed" pitchFamily="34" charset="0"/>
              </a:rPr>
              <a:t>valorizarem excessivamente o trabalho individual; </a:t>
            </a:r>
          </a:p>
          <a:p>
            <a:r>
              <a:rPr lang="pt-BR" dirty="0" smtClean="0">
                <a:latin typeface="Gill Sans MT Condensed" pitchFamily="34" charset="0"/>
              </a:rPr>
              <a:t>apresentarem publicidade de produtos ou empresas;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23528" y="1772816"/>
            <a:ext cx="8301608" cy="1935088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b="1" dirty="0" smtClean="0"/>
              <a:t>INSTITUIÇÃO AVALIADORA:</a:t>
            </a:r>
            <a:br>
              <a:rPr lang="pt-BR" b="1" dirty="0" smtClean="0"/>
            </a:br>
            <a:r>
              <a:rPr lang="pt-BR" b="1" dirty="0" smtClean="0"/>
              <a:t>UNIVERSIDADE FEDERAL  DE PERNAMBUCO</a:t>
            </a:r>
            <a:br>
              <a:rPr lang="pt-BR" b="1" dirty="0" smtClean="0"/>
            </a:br>
            <a:endParaRPr lang="en-US" b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930226"/>
          </a:xfrm>
        </p:spPr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2348880"/>
            <a:ext cx="7931224" cy="3777283"/>
          </a:xfrm>
        </p:spPr>
        <p:txBody>
          <a:bodyPr>
            <a:normAutofit fontScale="92500"/>
          </a:bodyPr>
          <a:lstStyle/>
          <a:p>
            <a:r>
              <a:rPr lang="pt-BR" dirty="0" smtClean="0">
                <a:latin typeface="Gill Sans MT Condensed" pitchFamily="34" charset="0"/>
              </a:rPr>
              <a:t>no manual do professor, não apresentarem orientações metodológicas para o trabalho do ensino-aprendizagem da Matemática;</a:t>
            </a:r>
          </a:p>
          <a:p>
            <a:r>
              <a:rPr lang="pt-BR" dirty="0" smtClean="0">
                <a:latin typeface="Gill Sans MT Condensed" pitchFamily="34" charset="0"/>
              </a:rPr>
              <a:t>no manual do professor, deixarem de contribuir com reflexões sobre o processo de avaliação da aprendizagem de matemática;</a:t>
            </a:r>
          </a:p>
          <a:p>
            <a:r>
              <a:rPr lang="pt-BR" dirty="0" smtClean="0">
                <a:latin typeface="Gill Sans MT Condensed" pitchFamily="34" charset="0"/>
              </a:rPr>
              <a:t>no manual do professor, não apresentarem orientações para a condução de atividades propostas.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/>
              <a:t>Algumas</a:t>
            </a:r>
            <a:r>
              <a:rPr lang="en-US" b="1" dirty="0" smtClean="0"/>
              <a:t> </a:t>
            </a:r>
            <a:r>
              <a:rPr lang="en-US" b="1" dirty="0" err="1" smtClean="0"/>
              <a:t>reflexões</a:t>
            </a:r>
            <a:r>
              <a:rPr lang="en-US" b="1" dirty="0" smtClean="0"/>
              <a:t> </a:t>
            </a:r>
            <a:r>
              <a:rPr lang="en-US" b="1" dirty="0" err="1" smtClean="0"/>
              <a:t>sobre</a:t>
            </a:r>
            <a:r>
              <a:rPr lang="en-US" b="1" dirty="0" smtClean="0"/>
              <a:t> </a:t>
            </a:r>
            <a:r>
              <a:rPr lang="en-US" b="1" dirty="0" err="1" smtClean="0"/>
              <a:t>os</a:t>
            </a:r>
            <a:r>
              <a:rPr lang="en-US" b="1" dirty="0" smtClean="0"/>
              <a:t> </a:t>
            </a:r>
            <a:r>
              <a:rPr lang="en-US" b="1" dirty="0" err="1" smtClean="0"/>
              <a:t>livros</a:t>
            </a:r>
            <a:r>
              <a:rPr lang="en-US" b="1" dirty="0" smtClean="0"/>
              <a:t> de </a:t>
            </a:r>
            <a:r>
              <a:rPr lang="en-US" b="1" dirty="0" err="1" smtClean="0"/>
              <a:t>matemática</a:t>
            </a:r>
            <a:r>
              <a:rPr lang="en-US" b="1" dirty="0" smtClean="0"/>
              <a:t> </a:t>
            </a:r>
            <a:r>
              <a:rPr lang="en-US" b="1" dirty="0" err="1" smtClean="0"/>
              <a:t>para</a:t>
            </a:r>
            <a:r>
              <a:rPr lang="en-US" b="1" dirty="0" smtClean="0"/>
              <a:t>  o </a:t>
            </a:r>
            <a:r>
              <a:rPr lang="en-US" b="1" dirty="0" err="1" smtClean="0"/>
              <a:t>ensino</a:t>
            </a:r>
            <a:r>
              <a:rPr lang="en-US" b="1" dirty="0" smtClean="0"/>
              <a:t> </a:t>
            </a:r>
            <a:r>
              <a:rPr lang="en-US" b="1" dirty="0" err="1" smtClean="0"/>
              <a:t>médio</a:t>
            </a:r>
            <a:r>
              <a:rPr lang="en-US" b="1" dirty="0" smtClean="0"/>
              <a:t> e </a:t>
            </a:r>
            <a:r>
              <a:rPr lang="en-US" b="1" dirty="0" err="1" smtClean="0"/>
              <a:t>sobre</a:t>
            </a:r>
            <a:r>
              <a:rPr lang="en-US" b="1" dirty="0" smtClean="0"/>
              <a:t>  </a:t>
            </a:r>
            <a:r>
              <a:rPr lang="en-US" b="1" dirty="0" err="1" smtClean="0"/>
              <a:t>sua</a:t>
            </a:r>
            <a:r>
              <a:rPr lang="en-US" b="1" dirty="0" smtClean="0"/>
              <a:t> </a:t>
            </a:r>
            <a:r>
              <a:rPr lang="en-US" b="1" dirty="0" err="1" smtClean="0"/>
              <a:t>avaliação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pt-BR" b="1" dirty="0" smtClean="0"/>
              <a:t>A educação teve um grande ganho pelo fato de a avaliação pedagógica das obras apresentadas ao  PNLD ser hoje um programa de Estado, e não uma política de governos. </a:t>
            </a:r>
            <a:endParaRPr lang="en-US" b="1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pt-BR" b="1" dirty="0" smtClean="0"/>
              <a:t>A qualidade do livro didático tem melhorado continuamente ao longo de todos esses anos</a:t>
            </a:r>
            <a:endParaRPr lang="en-US" b="1" dirty="0" smtClean="0"/>
          </a:p>
          <a:p>
            <a:pPr algn="ctr">
              <a:buNone/>
            </a:pPr>
            <a:endParaRPr lang="en-US" b="1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0" algn="ctr">
              <a:buNone/>
            </a:pPr>
            <a:r>
              <a:rPr lang="pt-BR" b="1" dirty="0" smtClean="0"/>
              <a:t>Eliminou-se a veiculação de preconceitos e estereótipos de qualquer natureza, o que foi um inegável avanço. Há avanços também no fato de os livros trazerem a discussão de temas relativos à sustentabilidade ambiental, à saúde, entre outros temas. No entanto, há muito a avançar para que o livro seja um instrumento mais efetivo de educação para a superação das diferenças sociais e para o respeito à diversidade humana e sociocultural no nosso país</a:t>
            </a:r>
            <a:endParaRPr lang="en-US" b="1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buNone/>
            </a:pPr>
            <a:r>
              <a:rPr lang="pt-BR" b="1" dirty="0" smtClean="0"/>
              <a:t>O que tem levado à exclusão são, quase sempre, as falhas conceituais em matemática. Isso revela o cuidado do MEC para que o conhecimento científico estabelecido chegue a todas as escolas e não apenas a escolas de elite.</a:t>
            </a:r>
            <a:endParaRPr lang="en-US" b="1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0" algn="ctr">
              <a:buNone/>
            </a:pPr>
            <a:r>
              <a:rPr lang="pt-BR" dirty="0" smtClean="0"/>
              <a:t>Houve avanços em apresentar o papel da matemática como ferramenta para resolver problemas do contexto social e de outros campos científicos e tecnológicos. Mas o significado mais aprofundado da matemática como modelo abstrato dos fenômenos físicos e sociais ainda precisa avançar muito. Há muitas situações, nos livros, em que se induz a ideia de que valem no mundo físico e social, de modo perfeito, as leis matemáticas, o que não ocorre nunca.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buNone/>
            </a:pPr>
            <a:r>
              <a:rPr lang="en-US" dirty="0" smtClean="0"/>
              <a:t>Tem </a:t>
            </a:r>
            <a:r>
              <a:rPr lang="en-US" dirty="0" err="1" smtClean="0"/>
              <a:t>melhorado</a:t>
            </a:r>
            <a:r>
              <a:rPr lang="en-US" dirty="0" smtClean="0"/>
              <a:t> </a:t>
            </a:r>
            <a:r>
              <a:rPr lang="en-US" dirty="0" err="1" smtClean="0"/>
              <a:t>muito</a:t>
            </a:r>
            <a:r>
              <a:rPr lang="en-US" dirty="0" smtClean="0"/>
              <a:t> o </a:t>
            </a:r>
            <a:r>
              <a:rPr lang="en-US" dirty="0" err="1" smtClean="0"/>
              <a:t>tratamento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matemática</a:t>
            </a:r>
            <a:r>
              <a:rPr lang="en-US" dirty="0" smtClean="0"/>
              <a:t> </a:t>
            </a:r>
            <a:r>
              <a:rPr lang="en-US" dirty="0" err="1" smtClean="0"/>
              <a:t>financeira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livros</a:t>
            </a:r>
            <a:r>
              <a:rPr lang="en-US" dirty="0" smtClean="0"/>
              <a:t> </a:t>
            </a:r>
            <a:r>
              <a:rPr lang="en-US" dirty="0" err="1" smtClean="0"/>
              <a:t>didáticos</a:t>
            </a:r>
            <a:r>
              <a:rPr lang="en-US" dirty="0" smtClean="0"/>
              <a:t> de </a:t>
            </a:r>
            <a:r>
              <a:rPr lang="en-US" dirty="0" err="1" smtClean="0"/>
              <a:t>matemática</a:t>
            </a:r>
            <a:r>
              <a:rPr lang="en-US" dirty="0" smtClean="0"/>
              <a:t> do </a:t>
            </a:r>
            <a:r>
              <a:rPr lang="en-US" dirty="0" err="1" smtClean="0"/>
              <a:t>ensino</a:t>
            </a:r>
            <a:r>
              <a:rPr lang="en-US" dirty="0" smtClean="0"/>
              <a:t> </a:t>
            </a:r>
            <a:r>
              <a:rPr lang="en-US" dirty="0" err="1" smtClean="0"/>
              <a:t>médio</a:t>
            </a:r>
            <a:endParaRPr lang="en-US" dirty="0" smtClean="0"/>
          </a:p>
          <a:p>
            <a:pPr indent="0" algn="ctr">
              <a:buNone/>
            </a:pPr>
            <a:r>
              <a:rPr lang="en-US" dirty="0" smtClean="0"/>
              <a:t>Tem </a:t>
            </a:r>
            <a:r>
              <a:rPr lang="en-US" dirty="0" err="1" smtClean="0"/>
              <a:t>melhorado</a:t>
            </a:r>
            <a:r>
              <a:rPr lang="en-US" dirty="0" smtClean="0"/>
              <a:t> </a:t>
            </a:r>
            <a:r>
              <a:rPr lang="en-US" dirty="0" err="1" smtClean="0"/>
              <a:t>muito</a:t>
            </a:r>
            <a:r>
              <a:rPr lang="en-US" dirty="0" smtClean="0"/>
              <a:t> o </a:t>
            </a:r>
            <a:r>
              <a:rPr lang="en-US" dirty="0" err="1" smtClean="0"/>
              <a:t>tratamento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estatística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livros</a:t>
            </a:r>
            <a:r>
              <a:rPr lang="en-US" dirty="0" smtClean="0"/>
              <a:t> </a:t>
            </a:r>
            <a:r>
              <a:rPr lang="en-US" dirty="0" err="1" smtClean="0"/>
              <a:t>didáticos</a:t>
            </a:r>
            <a:r>
              <a:rPr lang="en-US" dirty="0" smtClean="0"/>
              <a:t> de </a:t>
            </a:r>
            <a:r>
              <a:rPr lang="en-US" dirty="0" err="1" smtClean="0"/>
              <a:t>matemática</a:t>
            </a:r>
            <a:r>
              <a:rPr lang="en-US" dirty="0" smtClean="0"/>
              <a:t> do </a:t>
            </a:r>
            <a:r>
              <a:rPr lang="en-US" dirty="0" err="1" smtClean="0"/>
              <a:t>ensino</a:t>
            </a:r>
            <a:r>
              <a:rPr lang="en-US" dirty="0" smtClean="0"/>
              <a:t> </a:t>
            </a:r>
            <a:r>
              <a:rPr lang="en-US" dirty="0" err="1" smtClean="0"/>
              <a:t>médio</a:t>
            </a:r>
            <a:r>
              <a:rPr lang="en-US" dirty="0" smtClean="0"/>
              <a:t>, </a:t>
            </a:r>
            <a:r>
              <a:rPr lang="en-US" dirty="0" err="1" smtClean="0"/>
              <a:t>em</a:t>
            </a:r>
            <a:r>
              <a:rPr lang="en-US" dirty="0" smtClean="0"/>
              <a:t> particular </a:t>
            </a:r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lidar</a:t>
            </a:r>
            <a:r>
              <a:rPr lang="en-US" dirty="0" smtClean="0"/>
              <a:t> com  </a:t>
            </a:r>
            <a:r>
              <a:rPr lang="en-US" dirty="0" err="1" smtClean="0"/>
              <a:t>temas</a:t>
            </a:r>
            <a:r>
              <a:rPr lang="en-US" dirty="0" smtClean="0"/>
              <a:t> </a:t>
            </a:r>
            <a:r>
              <a:rPr lang="en-US" dirty="0" err="1" smtClean="0"/>
              <a:t>ligados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meio</a:t>
            </a:r>
            <a:r>
              <a:rPr lang="en-US" dirty="0" smtClean="0"/>
              <a:t> </a:t>
            </a:r>
            <a:r>
              <a:rPr lang="en-US" dirty="0" err="1" smtClean="0"/>
              <a:t>ambiente</a:t>
            </a:r>
            <a:r>
              <a:rPr lang="en-US" dirty="0" smtClean="0"/>
              <a:t> e a </a:t>
            </a:r>
            <a:r>
              <a:rPr lang="en-US" dirty="0" err="1" smtClean="0"/>
              <a:t>problemas</a:t>
            </a:r>
            <a:r>
              <a:rPr lang="en-US" dirty="0" smtClean="0"/>
              <a:t> </a:t>
            </a:r>
            <a:r>
              <a:rPr lang="en-US" dirty="0" err="1" smtClean="0"/>
              <a:t>sociais</a:t>
            </a:r>
            <a:r>
              <a:rPr lang="en-US" dirty="0" smtClean="0"/>
              <a:t>. </a:t>
            </a:r>
          </a:p>
          <a:p>
            <a:pPr indent="0" algn="ctr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0" algn="ctr">
              <a:buNone/>
            </a:pP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outro</a:t>
            </a:r>
            <a:r>
              <a:rPr lang="en-US" dirty="0" smtClean="0"/>
              <a:t> </a:t>
            </a:r>
            <a:r>
              <a:rPr lang="en-US" dirty="0" err="1" smtClean="0"/>
              <a:t>lado</a:t>
            </a:r>
            <a:r>
              <a:rPr lang="en-US" dirty="0" smtClean="0"/>
              <a:t>,   nota-se 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timidez</a:t>
            </a:r>
            <a:r>
              <a:rPr lang="en-US" dirty="0" smtClean="0"/>
              <a:t>  </a:t>
            </a:r>
            <a:r>
              <a:rPr lang="en-US" dirty="0" err="1" smtClean="0"/>
              <a:t>generalizada</a:t>
            </a:r>
            <a:r>
              <a:rPr lang="en-US" dirty="0" smtClean="0"/>
              <a:t> 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abordar</a:t>
            </a:r>
            <a:r>
              <a:rPr lang="en-US" dirty="0" smtClean="0"/>
              <a:t> </a:t>
            </a:r>
            <a:r>
              <a:rPr lang="en-US" dirty="0" err="1" smtClean="0"/>
              <a:t>temas</a:t>
            </a:r>
            <a:r>
              <a:rPr lang="en-US" dirty="0" smtClean="0"/>
              <a:t>   </a:t>
            </a:r>
            <a:r>
              <a:rPr lang="en-US" dirty="0" err="1" smtClean="0"/>
              <a:t>inovadores</a:t>
            </a:r>
            <a:r>
              <a:rPr lang="en-US" dirty="0" smtClean="0"/>
              <a:t>,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caracterizem</a:t>
            </a:r>
            <a:r>
              <a:rPr lang="en-US" dirty="0" smtClean="0"/>
              <a:t> as   </a:t>
            </a:r>
            <a:r>
              <a:rPr lang="en-US" dirty="0" err="1" smtClean="0"/>
              <a:t>aplicações</a:t>
            </a:r>
            <a:r>
              <a:rPr lang="en-US" dirty="0" smtClean="0"/>
              <a:t> </a:t>
            </a:r>
            <a:r>
              <a:rPr lang="en-US" dirty="0" err="1" smtClean="0"/>
              <a:t>atuais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matemática</a:t>
            </a:r>
            <a:r>
              <a:rPr lang="en-US" dirty="0" smtClean="0"/>
              <a:t>. </a:t>
            </a:r>
          </a:p>
          <a:p>
            <a:pPr indent="0" algn="ctr">
              <a:buNone/>
            </a:pPr>
            <a:r>
              <a:rPr lang="pt-BR" dirty="0" smtClean="0"/>
              <a:t>Uma fragilidade generalizada nos livros é que a apresentação dos conteúdos é pouco problematizada, prevalecendo o modelo </a:t>
            </a:r>
            <a:r>
              <a:rPr lang="pt-BR" dirty="0" err="1" smtClean="0"/>
              <a:t>definição-exemplos-aplicação</a:t>
            </a:r>
            <a:r>
              <a:rPr lang="pt-BR" dirty="0" smtClean="0"/>
              <a:t>. Tal modelo não propicia o desenvolvimento da autonomia intelectual  pelos alunos</a:t>
            </a:r>
            <a:endParaRPr lang="en-US" dirty="0" smtClean="0"/>
          </a:p>
          <a:p>
            <a:pPr indent="0" algn="ctr">
              <a:buNone/>
            </a:pPr>
            <a:endParaRPr lang="en-US" dirty="0" smtClean="0"/>
          </a:p>
          <a:p>
            <a:pPr indent="0" algn="ctr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buNone/>
            </a:pPr>
            <a:r>
              <a:rPr lang="pt-BR" dirty="0" smtClean="0"/>
              <a:t>Em muitos casos, o contexto real é apresentado como motivação e logo esquecido passando-se ao domínio dos conteúdos  puramente matemáticos, que acabam ficando independentes do cenário inicial.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0" algn="ctr">
              <a:buNone/>
            </a:pPr>
            <a:r>
              <a:rPr lang="en-US" dirty="0" err="1" smtClean="0"/>
              <a:t>Além</a:t>
            </a:r>
            <a:r>
              <a:rPr lang="en-US" dirty="0" smtClean="0"/>
              <a:t> disso,   a </a:t>
            </a:r>
            <a:r>
              <a:rPr lang="en-US" dirty="0" err="1" smtClean="0"/>
              <a:t>apresentação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geometria</a:t>
            </a:r>
            <a:r>
              <a:rPr lang="en-US" dirty="0" smtClean="0"/>
              <a:t>  continua </a:t>
            </a:r>
            <a:r>
              <a:rPr lang="en-US" dirty="0" err="1" smtClean="0"/>
              <a:t>presa</a:t>
            </a:r>
            <a:r>
              <a:rPr lang="en-US" dirty="0" smtClean="0"/>
              <a:t>   a </a:t>
            </a:r>
            <a:r>
              <a:rPr lang="en-US" dirty="0" err="1" smtClean="0"/>
              <a:t>modelos</a:t>
            </a:r>
            <a:r>
              <a:rPr lang="en-US" dirty="0" smtClean="0"/>
              <a:t> </a:t>
            </a:r>
            <a:r>
              <a:rPr lang="en-US" dirty="0" err="1" smtClean="0"/>
              <a:t>antigos</a:t>
            </a:r>
            <a:r>
              <a:rPr lang="en-US" dirty="0" smtClean="0"/>
              <a:t>, </a:t>
            </a:r>
            <a:r>
              <a:rPr lang="en-US" dirty="0" err="1" smtClean="0"/>
              <a:t>restringindo</a:t>
            </a:r>
            <a:r>
              <a:rPr lang="en-US" dirty="0" smtClean="0"/>
              <a:t>-se, </a:t>
            </a:r>
            <a:r>
              <a:rPr lang="en-US" dirty="0" err="1" smtClean="0"/>
              <a:t>muitas</a:t>
            </a:r>
            <a:r>
              <a:rPr lang="en-US" dirty="0" smtClean="0"/>
              <a:t> </a:t>
            </a:r>
            <a:r>
              <a:rPr lang="en-US" dirty="0" err="1" smtClean="0"/>
              <a:t>vezes</a:t>
            </a:r>
            <a:r>
              <a:rPr lang="en-US" dirty="0" smtClean="0"/>
              <a:t>, à </a:t>
            </a:r>
            <a:r>
              <a:rPr lang="en-US" dirty="0" err="1" smtClean="0"/>
              <a:t>aplicação</a:t>
            </a:r>
            <a:r>
              <a:rPr lang="en-US" dirty="0" smtClean="0"/>
              <a:t> de </a:t>
            </a:r>
            <a:r>
              <a:rPr lang="en-US" dirty="0" err="1" smtClean="0"/>
              <a:t>fórmulas</a:t>
            </a:r>
            <a:r>
              <a:rPr lang="en-US" dirty="0" smtClean="0"/>
              <a:t> de </a:t>
            </a:r>
            <a:r>
              <a:rPr lang="en-US" dirty="0" err="1" smtClean="0"/>
              <a:t>áreas</a:t>
            </a:r>
            <a:r>
              <a:rPr lang="en-US" dirty="0" smtClean="0"/>
              <a:t> e de volumes.</a:t>
            </a:r>
          </a:p>
          <a:p>
            <a:pPr indent="0" algn="ctr">
              <a:buNone/>
            </a:pPr>
            <a:r>
              <a:rPr lang="en-US" dirty="0" err="1" smtClean="0"/>
              <a:t>Observa</a:t>
            </a:r>
            <a:r>
              <a:rPr lang="en-US" dirty="0" smtClean="0"/>
              <a:t>-se, </a:t>
            </a:r>
            <a:r>
              <a:rPr lang="en-US" dirty="0" err="1" smtClean="0"/>
              <a:t>também</a:t>
            </a:r>
            <a:r>
              <a:rPr lang="en-US" dirty="0" smtClean="0"/>
              <a:t>, </a:t>
            </a:r>
            <a:r>
              <a:rPr lang="en-US" dirty="0" err="1" smtClean="0"/>
              <a:t>que</a:t>
            </a:r>
            <a:r>
              <a:rPr lang="en-US" dirty="0" smtClean="0"/>
              <a:t>  o </a:t>
            </a:r>
            <a:r>
              <a:rPr lang="en-US" dirty="0" err="1" smtClean="0"/>
              <a:t>estudo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geometria</a:t>
            </a:r>
            <a:r>
              <a:rPr lang="en-US" dirty="0" smtClean="0"/>
              <a:t> </a:t>
            </a:r>
            <a:r>
              <a:rPr lang="en-US" dirty="0" err="1" smtClean="0"/>
              <a:t>dedutiva</a:t>
            </a:r>
            <a:r>
              <a:rPr lang="en-US" dirty="0" smtClean="0"/>
              <a:t> é </a:t>
            </a:r>
            <a:r>
              <a:rPr lang="en-US" dirty="0" err="1" smtClean="0"/>
              <a:t>feito</a:t>
            </a:r>
            <a:r>
              <a:rPr lang="en-US" dirty="0" smtClean="0"/>
              <a:t>  de </a:t>
            </a:r>
            <a:r>
              <a:rPr lang="en-US" dirty="0" err="1" smtClean="0"/>
              <a:t>maneira</a:t>
            </a:r>
            <a:r>
              <a:rPr lang="en-US" dirty="0" smtClean="0"/>
              <a:t> </a:t>
            </a:r>
            <a:r>
              <a:rPr lang="en-US" dirty="0" err="1" smtClean="0"/>
              <a:t>inteiramente</a:t>
            </a:r>
            <a:r>
              <a:rPr lang="en-US" dirty="0" smtClean="0"/>
              <a:t>  </a:t>
            </a:r>
            <a:r>
              <a:rPr lang="en-US" dirty="0" err="1" smtClean="0"/>
              <a:t>isolada</a:t>
            </a:r>
            <a:r>
              <a:rPr lang="en-US" dirty="0" smtClean="0"/>
              <a:t> do </a:t>
            </a:r>
            <a:r>
              <a:rPr lang="en-US" dirty="0" err="1" smtClean="0"/>
              <a:t>restante</a:t>
            </a:r>
            <a:r>
              <a:rPr lang="en-US" dirty="0" smtClean="0"/>
              <a:t> do </a:t>
            </a:r>
            <a:r>
              <a:rPr lang="en-US" dirty="0" err="1" smtClean="0"/>
              <a:t>livro</a:t>
            </a:r>
            <a:r>
              <a:rPr lang="en-US" dirty="0" smtClean="0"/>
              <a:t>, o </a:t>
            </a:r>
            <a:r>
              <a:rPr lang="en-US" dirty="0" err="1" smtClean="0"/>
              <a:t>que</a:t>
            </a:r>
            <a:r>
              <a:rPr lang="en-US" dirty="0" smtClean="0"/>
              <a:t> 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propicia</a:t>
            </a:r>
            <a:r>
              <a:rPr lang="en-US" dirty="0" smtClean="0"/>
              <a:t> a </a:t>
            </a:r>
            <a:r>
              <a:rPr lang="en-US" dirty="0" err="1" smtClean="0"/>
              <a:t>compreensão</a:t>
            </a:r>
            <a:r>
              <a:rPr lang="en-US" dirty="0" smtClean="0"/>
              <a:t> do </a:t>
            </a:r>
            <a:r>
              <a:rPr lang="en-US" dirty="0" err="1" smtClean="0"/>
              <a:t>caráter</a:t>
            </a:r>
            <a:r>
              <a:rPr lang="en-US" dirty="0" smtClean="0"/>
              <a:t> </a:t>
            </a:r>
            <a:r>
              <a:rPr lang="en-US" dirty="0" err="1" smtClean="0"/>
              <a:t>lógico-dedutivo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matemática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buNone/>
            </a:pPr>
            <a:r>
              <a:rPr lang="pt-BR" sz="4400" b="1" dirty="0" smtClean="0"/>
              <a:t>Não há livro perfeito. </a:t>
            </a:r>
          </a:p>
          <a:p>
            <a:pPr indent="0" algn="ctr">
              <a:buNone/>
            </a:pPr>
            <a:r>
              <a:rPr lang="pt-BR" dirty="0" smtClean="0"/>
              <a:t>Cabe ao professor exercer o seu papel de mediador indispensável na sala de aula, promovendo a reflexão com os alunos sobre o conteúdo dos livros e sobre as dúvidas que eles apresentem ao lidar com esses livros.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251520" y="22768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BR" b="1" dirty="0" smtClean="0"/>
              <a:t>CONTEXTO LEGAL</a:t>
            </a:r>
            <a:br>
              <a:rPr lang="pt-BR" b="1" dirty="0" smtClean="0"/>
            </a:br>
            <a:endParaRPr lang="en-US" b="1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buNone/>
            </a:pPr>
            <a:r>
              <a:rPr lang="pt-BR" dirty="0" smtClean="0"/>
              <a:t>O papel do professor na escolha de um livro mais adequado a seus alunos é insubstituível.</a:t>
            </a:r>
          </a:p>
          <a:p>
            <a:pPr indent="0" algn="ctr">
              <a:buNone/>
            </a:pPr>
            <a:r>
              <a:rPr lang="pt-BR" dirty="0" smtClean="0"/>
              <a:t> </a:t>
            </a:r>
          </a:p>
          <a:p>
            <a:pPr indent="0" algn="ctr">
              <a:buNone/>
            </a:pPr>
            <a:r>
              <a:rPr lang="pt-BR" dirty="0" smtClean="0"/>
              <a:t>A escolha deve levar em conta o projeto pedagógico da escola.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buNone/>
            </a:pPr>
            <a:r>
              <a:rPr lang="pt-BR" dirty="0" smtClean="0"/>
              <a:t>No entanto, todo o esforço e todo o dinheiro gasto ano a ano com o PNLD só resultará em um melhor ensino e aprendizagem se o processo de escolha for bem feito, organizado e consciente. </a:t>
            </a:r>
          </a:p>
          <a:p>
            <a:pPr indent="0" algn="ctr">
              <a:buNone/>
            </a:pPr>
            <a:endParaRPr lang="pt-BR" dirty="0" smtClean="0"/>
          </a:p>
          <a:p>
            <a:pPr indent="0" algn="ctr">
              <a:buNone/>
            </a:pPr>
            <a:r>
              <a:rPr lang="pt-BR" dirty="0" smtClean="0"/>
              <a:t>É fundamental lembrar isso, sempre.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CONSTITUI</a:t>
            </a:r>
            <a:r>
              <a:rPr lang="pt-BR" dirty="0" smtClean="0"/>
              <a:t>ÇÃO BRASILEIRA DE 1988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b="1" dirty="0"/>
              <a:t>Art. 206. O ensino será ministrado com base nos seguintes princípios:</a:t>
            </a:r>
          </a:p>
          <a:p>
            <a:r>
              <a:rPr lang="pt-BR" b="1" dirty="0" smtClean="0"/>
              <a:t>III</a:t>
            </a:r>
            <a:r>
              <a:rPr lang="pt-BR" b="1" dirty="0"/>
              <a:t>. pluralismo de </a:t>
            </a:r>
            <a:r>
              <a:rPr lang="pt-BR" b="1" dirty="0" smtClean="0"/>
              <a:t>ideias </a:t>
            </a:r>
            <a:r>
              <a:rPr lang="pt-BR" b="1" dirty="0"/>
              <a:t>e de concepções pedagógicas, e coexistência de </a:t>
            </a:r>
            <a:r>
              <a:rPr lang="pt-BR" b="1" dirty="0" smtClean="0"/>
              <a:t>instituições públicas </a:t>
            </a:r>
            <a:r>
              <a:rPr lang="pt-BR" b="1" dirty="0"/>
              <a:t>e privadas de ensino</a:t>
            </a:r>
          </a:p>
          <a:p>
            <a:r>
              <a:rPr lang="pt-BR" b="1" dirty="0" smtClean="0"/>
              <a:t>VII</a:t>
            </a:r>
            <a:r>
              <a:rPr lang="pt-BR" b="1" dirty="0"/>
              <a:t>. garantia de padrão de qualidade</a:t>
            </a:r>
            <a:r>
              <a:rPr lang="pt-BR" b="1" dirty="0" smtClean="0"/>
              <a:t>;</a:t>
            </a:r>
            <a:endParaRPr lang="pt-BR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LEI DE DIRETRIZES E BASES</a:t>
            </a:r>
            <a:br>
              <a:rPr lang="pt-BR" dirty="0" smtClean="0"/>
            </a:br>
            <a:r>
              <a:rPr lang="pt-BR" dirty="0" smtClean="0"/>
              <a:t>(Lei  9394 de 20 de dezembro de 1996)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Art. 22. A educação básica tem por finalidades desenvolver o educando, assegurar-lhe a formação comum indispensável para o exercício da cidadania e fornecer-lhe meios para progredir no trabalho e em estudos posteriores.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LEI DE DIRETRIZES E BASES</a:t>
            </a:r>
            <a:br>
              <a:rPr lang="pt-BR" dirty="0" smtClean="0"/>
            </a:br>
            <a:r>
              <a:rPr lang="pt-BR" dirty="0" smtClean="0"/>
              <a:t>(Lei  9394 de 20 de dezembro de 1996)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b="1" dirty="0" smtClean="0"/>
              <a:t>Art. 35. O ensino médio, etapa final da educação básica, com duração mínima de três anos, terá como finalidades:</a:t>
            </a:r>
          </a:p>
          <a:p>
            <a:r>
              <a:rPr lang="pt-BR" b="1" dirty="0" smtClean="0"/>
              <a:t>I - a consolidação e o aprofundamento dos conhecimentos adquiridos no ensino fundamental, possibilitando o prosseguimento de estudos;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/>
              <a:t>II - a preparação básica para o trabalho e a cidadania do educando, para continuar aprendendo, de modo a ser capaz de se adaptar com flexibilidade a novas condições de ocupação ou aperfeiçoamento posteriores;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/>
              <a:t>III - o aprimoramento do educando como pessoa humana, incluindo a formação ética e o desenvolvimento da autonomia intelectual e do pensamento crítico;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1720</Words>
  <Application>Microsoft Office PowerPoint</Application>
  <PresentationFormat>Apresentação na tela (4:3)</PresentationFormat>
  <Paragraphs>145</Paragraphs>
  <Slides>41</Slides>
  <Notes>41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41</vt:i4>
      </vt:variant>
    </vt:vector>
  </HeadingPairs>
  <TitlesOfParts>
    <vt:vector size="45" baseType="lpstr">
      <vt:lpstr>Arial</vt:lpstr>
      <vt:lpstr>Calibri</vt:lpstr>
      <vt:lpstr>Gill Sans MT Condensed</vt:lpstr>
      <vt:lpstr>Tema do Office</vt:lpstr>
      <vt:lpstr>PNLD 2015 ENSINO MÉDIO</vt:lpstr>
      <vt:lpstr>ÁREA DE MATEMÁTICA</vt:lpstr>
      <vt:lpstr> INSTITUIÇÃO AVALIADORA: UNIVERSIDADE FEDERAL  DE PERNAMBUCO </vt:lpstr>
      <vt:lpstr>CONTEXTO LEGAL </vt:lpstr>
      <vt:lpstr>CONSTITUIÇÃO BRASILEIRA DE 1988</vt:lpstr>
      <vt:lpstr>LEI DE DIRETRIZES E BASES (Lei  9394 de 20 de dezembro de 1996)</vt:lpstr>
      <vt:lpstr>LEI DE DIRETRIZES E BASES (Lei  9394 de 20 de dezembro de 1996)</vt:lpstr>
      <vt:lpstr>Apresentação do PowerPoint</vt:lpstr>
      <vt:lpstr>Apresentação do PowerPoint</vt:lpstr>
      <vt:lpstr>Apresentação do PowerPoint</vt:lpstr>
      <vt:lpstr>OUTROS DOCUMENTOS LEGAIS  OU OFICIAIS</vt:lpstr>
      <vt:lpstr>OUTROS DOCUMENTOS LEGAIS  OU OFICIAIS</vt:lpstr>
      <vt:lpstr>Apresentação do PowerPoint</vt:lpstr>
      <vt:lpstr>Critérios eliminatórios comuns às obras de todas  as áreas</vt:lpstr>
      <vt:lpstr>Critérios eliminatórios comuns às obras de todas  as áreas</vt:lpstr>
      <vt:lpstr>Critérios eliminatórios comuns às obras de todas  as áreas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Nesse contexto,  a matemática desempenha um papel  essencial para  </vt:lpstr>
      <vt:lpstr>Para isso, o ensino de matemática no ensino médio deve habilitar o aluno a </vt:lpstr>
      <vt:lpstr>Para isso, o ensino de matemática no ensino médio deve habilitar o aluno a </vt:lpstr>
      <vt:lpstr>Apresentação do PowerPoint</vt:lpstr>
      <vt:lpstr>Apresentação do PowerPoint</vt:lpstr>
      <vt:lpstr>Critérios específicos de avaliação na área de matemática</vt:lpstr>
      <vt:lpstr>Apresentação do PowerPoint</vt:lpstr>
      <vt:lpstr>Apresentação do PowerPoint</vt:lpstr>
      <vt:lpstr>Apresentação do PowerPoint</vt:lpstr>
      <vt:lpstr>Algumas reflexões sobre os livros de matemática para  o ensino médio e sobre  sua avaliação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Personal Toshiba</dc:creator>
  <cp:lastModifiedBy>Eventos</cp:lastModifiedBy>
  <cp:revision>94</cp:revision>
  <dcterms:created xsi:type="dcterms:W3CDTF">2014-05-19T05:50:15Z</dcterms:created>
  <dcterms:modified xsi:type="dcterms:W3CDTF">2014-05-22T12:44:28Z</dcterms:modified>
</cp:coreProperties>
</file>